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8"/>
  </p:notesMasterIdLst>
  <p:sldIdLst>
    <p:sldId id="256" r:id="rId2"/>
    <p:sldId id="257" r:id="rId3"/>
    <p:sldId id="291"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Lst>
  <p:sldSz cx="9144000" cy="5143500" type="screen16x9"/>
  <p:notesSz cx="6858000" cy="9144000"/>
  <p:embeddedFontLst>
    <p:embeddedFont>
      <p:font typeface="Montserrat" panose="02000505000000020004" pitchFamily="2" charset="77"/>
      <p:regular r:id="rId39"/>
      <p:bold r:id="rId40"/>
      <p:italic r:id="rId41"/>
      <p:boldItalic r:id="rId42"/>
    </p:embeddedFont>
    <p:embeddedFont>
      <p:font typeface="Montserrat ExtraBold" pitchFamily="2" charset="77"/>
      <p:bold r:id="rId43"/>
      <p:italic r:id="rId44"/>
      <p:boldItalic r:id="rId45"/>
    </p:embeddedFont>
    <p:embeddedFont>
      <p:font typeface="Montserrat SemiBold" panose="02000505000000020004" pitchFamily="2" charset="77"/>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80"/>
  </p:normalViewPr>
  <p:slideViewPr>
    <p:cSldViewPr snapToGrid="0">
      <p:cViewPr varScale="1">
        <p:scale>
          <a:sx n="123" d="100"/>
          <a:sy n="123" d="100"/>
        </p:scale>
        <p:origin x="78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2a17f32e3d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2a17f32e3d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2a17f32e3d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2a17f32e3d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2a17f32e3d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2a17f32e3d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2a17f32e3d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 name="Google Shape;168;g22a17f32e3d_0_2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100"/>
              <a:buNone/>
            </a:pPr>
            <a:endParaRPr sz="1000"/>
          </a:p>
          <a:p>
            <a:pPr marL="0" lvl="0" indent="0" algn="l" rtl="0">
              <a:lnSpc>
                <a:spcPct val="150000"/>
              </a:lnSpc>
              <a:spcBef>
                <a:spcPts val="0"/>
              </a:spcBef>
              <a:spcAft>
                <a:spcPts val="0"/>
              </a:spcAft>
              <a:buSzPts val="1100"/>
              <a:buNone/>
            </a:pPr>
            <a:endParaRPr sz="10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2a17f32e3d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2a17f32e3d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2a17f32e3d_0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2a17f32e3d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17f32e3d_0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17f32e3d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2a17f32e3d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2a17f32e3d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2a17f32e3d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2a17f32e3d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2a17f32e3d_0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2a17f32e3d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2a17f32e3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2a17f32e3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2a17f32e3d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2a17f32e3d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2a17f32e3d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g22a17f32e3d_0_3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100"/>
              <a:buNone/>
            </a:pPr>
            <a:endParaRPr sz="1000"/>
          </a:p>
          <a:p>
            <a:pPr marL="0" lvl="0" indent="0" algn="l" rtl="0">
              <a:lnSpc>
                <a:spcPct val="150000"/>
              </a:lnSpc>
              <a:spcBef>
                <a:spcPts val="0"/>
              </a:spcBef>
              <a:spcAft>
                <a:spcPts val="0"/>
              </a:spcAft>
              <a:buSzPts val="1100"/>
              <a:buNone/>
            </a:pPr>
            <a:endParaRPr sz="10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2a17f32e3d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2a17f32e3d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2a17f32e3d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2a17f32e3d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2a17f32e3d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2a17f32e3d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22a17f32e3d_0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22a17f32e3d_0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2a17f32e3d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2a17f32e3d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2a17f32e3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22a17f32e3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2a17f32e3d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22a17f32e3d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2a17f32e3d_0_4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1" name="Google Shape;341;g22a17f32e3d_0_4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100"/>
              <a:buNone/>
            </a:pPr>
            <a:endParaRPr sz="1000"/>
          </a:p>
          <a:p>
            <a:pPr marL="0" lvl="0" indent="0" algn="l" rtl="0">
              <a:lnSpc>
                <a:spcPct val="150000"/>
              </a:lnSpc>
              <a:spcBef>
                <a:spcPts val="0"/>
              </a:spcBef>
              <a:spcAft>
                <a:spcPts val="0"/>
              </a:spcAft>
              <a:buSzPts val="1100"/>
              <a:buNone/>
            </a:pPr>
            <a:endParaRPr sz="10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2a17f32e3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2a17f32e3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46978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22a17f32e3d_0_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22a17f32e3d_0_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22a17f32e3d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22a17f32e3d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2a17f32e3d_0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2a17f32e3d_0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22a17f32e3d_0_5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22a17f32e3d_0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22a17f32e3d_0_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22a17f32e3d_0_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2a17f32e3d_0_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2a17f32e3d_0_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2a17f32e3d_0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2a17f32e3d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2a17f32e3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1" name="Google Shape;71;g22a17f32e3d_0_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100"/>
              <a:buNone/>
            </a:pPr>
            <a:endParaRPr sz="1000"/>
          </a:p>
          <a:p>
            <a:pPr marL="0" lvl="0" indent="0" algn="l" rtl="0">
              <a:lnSpc>
                <a:spcPct val="150000"/>
              </a:lnSpc>
              <a:spcBef>
                <a:spcPts val="0"/>
              </a:spcBef>
              <a:spcAft>
                <a:spcPts val="0"/>
              </a:spcAft>
              <a:buSzPts val="1100"/>
              <a:buNone/>
            </a:pPr>
            <a:endParaRPr sz="10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2a17f32e3d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 name="Google Shape;81;g22a17f32e3d_0_1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100"/>
              <a:buNone/>
            </a:pPr>
            <a:endParaRPr sz="1000"/>
          </a:p>
          <a:p>
            <a:pPr marL="0" lvl="0" indent="0" algn="l" rtl="0">
              <a:lnSpc>
                <a:spcPct val="150000"/>
              </a:lnSpc>
              <a:spcBef>
                <a:spcPts val="0"/>
              </a:spcBef>
              <a:spcAft>
                <a:spcPts val="0"/>
              </a:spcAft>
              <a:buSzPts val="1100"/>
              <a:buNone/>
            </a:pPr>
            <a:endParaRPr sz="10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2a17f32e3d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2a17f32e3d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2a17f32e3d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2a17f32e3d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2a17f32e3d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 name="Google Shape;115;g22a17f32e3d_0_1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100"/>
              <a:buNone/>
            </a:pPr>
            <a:endParaRPr sz="1000"/>
          </a:p>
          <a:p>
            <a:pPr marL="0" lvl="0" indent="0" algn="l" rtl="0">
              <a:lnSpc>
                <a:spcPct val="150000"/>
              </a:lnSpc>
              <a:spcBef>
                <a:spcPts val="0"/>
              </a:spcBef>
              <a:spcAft>
                <a:spcPts val="0"/>
              </a:spcAft>
              <a:buSzPts val="1100"/>
              <a:buNone/>
            </a:pPr>
            <a:endParaRPr sz="10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2a17f32e3d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2a17f32e3d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id"/>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3.png"/><Relationship Id="rId7"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35.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38.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41.pn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42.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43.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3.png"/><Relationship Id="rId7" Type="http://schemas.openxmlformats.org/officeDocument/2006/relationships/image" Target="../media/image48.png"/><Relationship Id="rId2" Type="http://schemas.openxmlformats.org/officeDocument/2006/relationships/notesSlide" Target="../notesSlides/notesSlide28.xml"/><Relationship Id="rId1" Type="http://schemas.openxmlformats.org/officeDocument/2006/relationships/slideLayout" Target="../slideLayouts/slideLayout3.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61A79"/>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10325" y="2571749"/>
            <a:ext cx="9144000" cy="1091208"/>
          </a:xfrm>
          <a:prstGeom prst="rect">
            <a:avLst/>
          </a:prstGeom>
        </p:spPr>
        <p:txBody>
          <a:bodyPr spcFirstLastPara="1" wrap="square" lIns="91425" tIns="91425" rIns="91425" bIns="91425" anchor="t" anchorCtr="0">
            <a:normAutofit fontScale="40000" lnSpcReduction="20000"/>
          </a:bodyPr>
          <a:lstStyle/>
          <a:p>
            <a:pPr marL="0" lvl="0" indent="0" algn="ctr" rtl="0">
              <a:spcBef>
                <a:spcPts val="0"/>
              </a:spcBef>
              <a:spcAft>
                <a:spcPts val="0"/>
              </a:spcAft>
              <a:buNone/>
            </a:pPr>
            <a:r>
              <a:rPr lang="id-ID" sz="4000" dirty="0">
                <a:solidFill>
                  <a:schemeClr val="bg1"/>
                </a:solidFill>
                <a:effectLst/>
                <a:latin typeface="Montserrat" panose="00000500000000000000" pitchFamily="2" charset="0"/>
                <a:ea typeface="Arial" panose="020B0604020202020204" pitchFamily="34" charset="0"/>
              </a:rPr>
              <a:t>Aditya Fadillah Naim Ahmad</a:t>
            </a:r>
            <a:endParaRPr lang="en-US" sz="4000" dirty="0">
              <a:solidFill>
                <a:schemeClr val="bg1"/>
              </a:solidFill>
              <a:latin typeface="Montserrat" panose="00000500000000000000" pitchFamily="2" charset="0"/>
              <a:ea typeface="Montserrat SemiBold"/>
              <a:cs typeface="Montserrat SemiBold"/>
              <a:sym typeface="Montserrat SemiBold"/>
            </a:endParaRPr>
          </a:p>
          <a:p>
            <a:pPr marL="0" lvl="0" indent="0" algn="ctr" rtl="0">
              <a:spcBef>
                <a:spcPts val="0"/>
              </a:spcBef>
              <a:spcAft>
                <a:spcPts val="0"/>
              </a:spcAft>
              <a:buNone/>
            </a:pPr>
            <a:r>
              <a:rPr lang="id" sz="4000" dirty="0">
                <a:solidFill>
                  <a:schemeClr val="bg1"/>
                </a:solidFill>
                <a:latin typeface="Montserrat" panose="00000500000000000000" pitchFamily="2" charset="0"/>
                <a:ea typeface="Montserrat SemiBold"/>
                <a:cs typeface="Montserrat SemiBold"/>
                <a:sym typeface="Montserrat SemiBold"/>
              </a:rPr>
              <a:t>Fiky Taufik </a:t>
            </a:r>
            <a:endParaRPr lang="en-US" sz="4000" dirty="0">
              <a:solidFill>
                <a:schemeClr val="bg1"/>
              </a:solidFill>
              <a:latin typeface="Montserrat" panose="00000500000000000000" pitchFamily="2" charset="0"/>
              <a:ea typeface="Montserrat SemiBold"/>
              <a:cs typeface="Montserrat SemiBold"/>
              <a:sym typeface="Montserrat SemiBold"/>
            </a:endParaRPr>
          </a:p>
          <a:p>
            <a:pPr marL="0" lvl="0" indent="0" algn="ctr" rtl="0">
              <a:spcBef>
                <a:spcPts val="0"/>
              </a:spcBef>
              <a:spcAft>
                <a:spcPts val="0"/>
              </a:spcAft>
              <a:buNone/>
            </a:pPr>
            <a:r>
              <a:rPr lang="en-US" sz="4000" dirty="0">
                <a:solidFill>
                  <a:schemeClr val="bg1"/>
                </a:solidFill>
                <a:latin typeface="Montserrat" panose="00000500000000000000" pitchFamily="2" charset="0"/>
                <a:ea typeface="Montserrat SemiBold"/>
                <a:cs typeface="Montserrat SemiBold"/>
                <a:sym typeface="Montserrat SemiBold"/>
              </a:rPr>
              <a:t>Boy </a:t>
            </a:r>
            <a:r>
              <a:rPr lang="en-US" sz="4000" dirty="0" err="1">
                <a:solidFill>
                  <a:schemeClr val="bg1"/>
                </a:solidFill>
                <a:latin typeface="Montserrat" panose="00000500000000000000" pitchFamily="2" charset="0"/>
                <a:ea typeface="Montserrat SemiBold"/>
                <a:cs typeface="Montserrat SemiBold"/>
                <a:sym typeface="Montserrat SemiBold"/>
              </a:rPr>
              <a:t>Oloan</a:t>
            </a:r>
            <a:r>
              <a:rPr lang="en-US" sz="4000">
                <a:solidFill>
                  <a:schemeClr val="bg1"/>
                </a:solidFill>
                <a:latin typeface="Montserrat" panose="00000500000000000000" pitchFamily="2" charset="0"/>
                <a:ea typeface="Montserrat SemiBold"/>
                <a:cs typeface="Montserrat SemiBold"/>
                <a:sym typeface="Montserrat SemiBold"/>
              </a:rPr>
              <a:t> PB</a:t>
            </a:r>
            <a:endParaRPr lang="en-US" sz="4000" dirty="0">
              <a:solidFill>
                <a:schemeClr val="bg1"/>
              </a:solidFill>
              <a:latin typeface="Montserrat" panose="00000500000000000000" pitchFamily="2" charset="0"/>
              <a:ea typeface="Montserrat SemiBold"/>
              <a:cs typeface="Montserrat SemiBold"/>
              <a:sym typeface="Montserrat SemiBold"/>
            </a:endParaRPr>
          </a:p>
          <a:p>
            <a:pPr marL="0" lvl="0" indent="0" algn="ctr" rtl="0">
              <a:spcBef>
                <a:spcPts val="0"/>
              </a:spcBef>
              <a:spcAft>
                <a:spcPts val="0"/>
              </a:spcAft>
              <a:buNone/>
            </a:pPr>
            <a:r>
              <a:rPr lang="en-US" sz="4000" dirty="0">
                <a:solidFill>
                  <a:schemeClr val="bg1"/>
                </a:solidFill>
                <a:latin typeface="Montserrat" panose="00000500000000000000" pitchFamily="2" charset="0"/>
                <a:ea typeface="Montserrat SemiBold"/>
                <a:cs typeface="Montserrat SemiBold"/>
                <a:sym typeface="Montserrat SemiBold"/>
              </a:rPr>
              <a:t>Salman Arya Khan</a:t>
            </a:r>
          </a:p>
          <a:p>
            <a:pPr marL="0" lvl="0" indent="0" algn="ctr" rtl="0">
              <a:spcBef>
                <a:spcPts val="0"/>
              </a:spcBef>
              <a:spcAft>
                <a:spcPts val="0"/>
              </a:spcAft>
              <a:buNone/>
            </a:pPr>
            <a:endParaRPr sz="2650" dirty="0">
              <a:solidFill>
                <a:schemeClr val="lt1"/>
              </a:solidFill>
              <a:latin typeface="Montserrat SemiBold"/>
              <a:ea typeface="Montserrat SemiBold"/>
              <a:cs typeface="Montserrat SemiBold"/>
              <a:sym typeface="Montserrat SemiBold"/>
            </a:endParaRPr>
          </a:p>
        </p:txBody>
      </p:sp>
      <p:pic>
        <p:nvPicPr>
          <p:cNvPr id="55" name="Google Shape;55;p13"/>
          <p:cNvPicPr preferRelativeResize="0"/>
          <p:nvPr/>
        </p:nvPicPr>
        <p:blipFill>
          <a:blip r:embed="rId3">
            <a:alphaModFix/>
          </a:blip>
          <a:stretch>
            <a:fillRect/>
          </a:stretch>
        </p:blipFill>
        <p:spPr>
          <a:xfrm>
            <a:off x="6441513" y="0"/>
            <a:ext cx="2695575" cy="5143500"/>
          </a:xfrm>
          <a:prstGeom prst="rect">
            <a:avLst/>
          </a:prstGeom>
          <a:noFill/>
          <a:ln>
            <a:noFill/>
          </a:ln>
        </p:spPr>
      </p:pic>
      <p:pic>
        <p:nvPicPr>
          <p:cNvPr id="56" name="Google Shape;56;p13"/>
          <p:cNvPicPr preferRelativeResize="0"/>
          <p:nvPr/>
        </p:nvPicPr>
        <p:blipFill rotWithShape="1">
          <a:blip r:embed="rId4">
            <a:alphaModFix/>
          </a:blip>
          <a:srcRect/>
          <a:stretch/>
        </p:blipFill>
        <p:spPr>
          <a:xfrm>
            <a:off x="7694225" y="285362"/>
            <a:ext cx="989199" cy="290775"/>
          </a:xfrm>
          <a:prstGeom prst="rect">
            <a:avLst/>
          </a:prstGeom>
          <a:noFill/>
          <a:ln>
            <a:noFill/>
          </a:ln>
        </p:spPr>
      </p:pic>
      <p:sp>
        <p:nvSpPr>
          <p:cNvPr id="57" name="Google Shape;57;p13"/>
          <p:cNvSpPr txBox="1">
            <a:spLocks noGrp="1"/>
          </p:cNvSpPr>
          <p:nvPr>
            <p:ph type="ctrTitle"/>
          </p:nvPr>
        </p:nvSpPr>
        <p:spPr>
          <a:xfrm>
            <a:off x="10325" y="506550"/>
            <a:ext cx="9144000" cy="20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id" sz="2680">
                <a:solidFill>
                  <a:schemeClr val="lt1"/>
                </a:solidFill>
                <a:latin typeface="Montserrat SemiBold"/>
                <a:ea typeface="Montserrat SemiBold"/>
                <a:cs typeface="Montserrat SemiBold"/>
                <a:sym typeface="Montserrat SemiBold"/>
              </a:rPr>
              <a:t>EXPLORASI TWEET NETIZEN DI INDONESIA DENGAN DATA SCIENCE</a:t>
            </a:r>
            <a:endParaRPr sz="2680">
              <a:solidFill>
                <a:schemeClr val="lt1"/>
              </a:solidFill>
              <a:latin typeface="Montserrat SemiBold"/>
              <a:ea typeface="Montserrat SemiBold"/>
              <a:cs typeface="Montserrat SemiBold"/>
              <a:sym typeface="Montserrat SemiBold"/>
            </a:endParaRPr>
          </a:p>
        </p:txBody>
      </p:sp>
      <p:sp>
        <p:nvSpPr>
          <p:cNvPr id="58" name="Google Shape;58;p13"/>
          <p:cNvSpPr txBox="1">
            <a:spLocks noGrp="1"/>
          </p:cNvSpPr>
          <p:nvPr>
            <p:ph type="subTitle" idx="1"/>
          </p:nvPr>
        </p:nvSpPr>
        <p:spPr>
          <a:xfrm>
            <a:off x="10325" y="3662957"/>
            <a:ext cx="9144000" cy="633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id" sz="2650" dirty="0">
                <a:solidFill>
                  <a:schemeClr val="lt1"/>
                </a:solidFill>
                <a:latin typeface="Montserrat SemiBold"/>
                <a:ea typeface="Montserrat SemiBold"/>
                <a:cs typeface="Montserrat SemiBold"/>
                <a:sym typeface="Montserrat SemiBold"/>
              </a:rPr>
              <a:t>Data Science</a:t>
            </a:r>
            <a:endParaRPr sz="2650" dirty="0">
              <a:solidFill>
                <a:schemeClr val="lt1"/>
              </a:solidFill>
              <a:latin typeface="Montserrat SemiBold"/>
              <a:ea typeface="Montserrat SemiBold"/>
              <a:cs typeface="Montserrat SemiBold"/>
              <a:sym typeface="Montserrat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Google Shape;137;p21"/>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138" name="Google Shape;138;p21"/>
          <p:cNvCxnSpPr>
            <a:endCxn id="139"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139" name="Google Shape;139;p21"/>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85000" lnSpcReduction="10000"/>
          </a:bodyPr>
          <a:lstStyle/>
          <a:p>
            <a:pPr marL="0" marR="0" lvl="0" indent="0" algn="l" rtl="0">
              <a:lnSpc>
                <a:spcPct val="100000"/>
              </a:lnSpc>
              <a:spcBef>
                <a:spcPts val="0"/>
              </a:spcBef>
              <a:spcAft>
                <a:spcPts val="0"/>
              </a:spcAft>
              <a:buClr>
                <a:schemeClr val="dk1"/>
              </a:buClr>
              <a:buSzPct val="78571"/>
              <a:buFont typeface="Arial"/>
              <a:buNone/>
            </a:pPr>
            <a:r>
              <a:rPr lang="id">
                <a:solidFill>
                  <a:srgbClr val="761A79"/>
                </a:solidFill>
                <a:latin typeface="Montserrat ExtraBold"/>
                <a:ea typeface="Montserrat ExtraBold"/>
                <a:cs typeface="Montserrat ExtraBold"/>
                <a:sym typeface="Montserrat ExtraBold"/>
              </a:rPr>
              <a:t>Import data dan menampilkan info dari Dataframe</a:t>
            </a:r>
            <a:endParaRPr>
              <a:solidFill>
                <a:srgbClr val="761A79"/>
              </a:solidFill>
              <a:latin typeface="Montserrat ExtraBold"/>
              <a:ea typeface="Montserrat ExtraBold"/>
              <a:cs typeface="Montserrat ExtraBold"/>
              <a:sym typeface="Montserrat ExtraBold"/>
            </a:endParaRPr>
          </a:p>
        </p:txBody>
      </p:sp>
      <p:pic>
        <p:nvPicPr>
          <p:cNvPr id="140" name="Google Shape;140;p21"/>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141" name="Google Shape;141;p21"/>
          <p:cNvPicPr preferRelativeResize="0"/>
          <p:nvPr/>
        </p:nvPicPr>
        <p:blipFill>
          <a:blip r:embed="rId5">
            <a:alphaModFix/>
          </a:blip>
          <a:stretch>
            <a:fillRect/>
          </a:stretch>
        </p:blipFill>
        <p:spPr>
          <a:xfrm>
            <a:off x="415756" y="765850"/>
            <a:ext cx="1914218" cy="2711226"/>
          </a:xfrm>
          <a:prstGeom prst="rect">
            <a:avLst/>
          </a:prstGeom>
          <a:noFill/>
          <a:ln>
            <a:noFill/>
          </a:ln>
        </p:spPr>
      </p:pic>
      <p:pic>
        <p:nvPicPr>
          <p:cNvPr id="142" name="Google Shape;142;p21"/>
          <p:cNvPicPr preferRelativeResize="0"/>
          <p:nvPr/>
        </p:nvPicPr>
        <p:blipFill>
          <a:blip r:embed="rId6">
            <a:alphaModFix/>
          </a:blip>
          <a:stretch>
            <a:fillRect/>
          </a:stretch>
        </p:blipFill>
        <p:spPr>
          <a:xfrm>
            <a:off x="2572375" y="752125"/>
            <a:ext cx="2121175" cy="2711232"/>
          </a:xfrm>
          <a:prstGeom prst="rect">
            <a:avLst/>
          </a:prstGeom>
          <a:noFill/>
          <a:ln>
            <a:noFill/>
          </a:ln>
        </p:spPr>
      </p:pic>
      <p:pic>
        <p:nvPicPr>
          <p:cNvPr id="143" name="Google Shape;143;p21"/>
          <p:cNvPicPr preferRelativeResize="0"/>
          <p:nvPr/>
        </p:nvPicPr>
        <p:blipFill>
          <a:blip r:embed="rId7">
            <a:alphaModFix/>
          </a:blip>
          <a:stretch>
            <a:fillRect/>
          </a:stretch>
        </p:blipFill>
        <p:spPr>
          <a:xfrm>
            <a:off x="5075276" y="785191"/>
            <a:ext cx="1805499" cy="2338506"/>
          </a:xfrm>
          <a:prstGeom prst="rect">
            <a:avLst/>
          </a:prstGeom>
          <a:noFill/>
          <a:ln>
            <a:noFill/>
          </a:ln>
        </p:spPr>
      </p:pic>
      <p:pic>
        <p:nvPicPr>
          <p:cNvPr id="144" name="Google Shape;144;p21"/>
          <p:cNvPicPr preferRelativeResize="0"/>
          <p:nvPr/>
        </p:nvPicPr>
        <p:blipFill>
          <a:blip r:embed="rId8">
            <a:alphaModFix/>
          </a:blip>
          <a:stretch>
            <a:fillRect/>
          </a:stretch>
        </p:blipFill>
        <p:spPr>
          <a:xfrm>
            <a:off x="415750" y="3655525"/>
            <a:ext cx="5968574" cy="1371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22"/>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150" name="Google Shape;150;p22"/>
          <p:cNvCxnSpPr>
            <a:endCxn id="151"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151" name="Google Shape;151;p22"/>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85000" lnSpcReduction="10000"/>
          </a:bodyPr>
          <a:lstStyle/>
          <a:p>
            <a:pPr marL="0" lvl="0" indent="0" algn="l" rtl="0">
              <a:spcBef>
                <a:spcPts val="0"/>
              </a:spcBef>
              <a:spcAft>
                <a:spcPts val="0"/>
              </a:spcAft>
              <a:buClr>
                <a:schemeClr val="dk1"/>
              </a:buClr>
              <a:buSzPct val="78571"/>
              <a:buFont typeface="Arial"/>
              <a:buNone/>
            </a:pPr>
            <a:r>
              <a:rPr lang="id">
                <a:solidFill>
                  <a:srgbClr val="761A79"/>
                </a:solidFill>
                <a:latin typeface="Montserrat ExtraBold"/>
                <a:ea typeface="Montserrat ExtraBold"/>
                <a:cs typeface="Montserrat ExtraBold"/>
                <a:sym typeface="Montserrat ExtraBold"/>
              </a:rPr>
              <a:t>Import data dan menampilkan info dari Dataframe</a:t>
            </a:r>
            <a:endParaRPr>
              <a:solidFill>
                <a:srgbClr val="761A79"/>
              </a:solidFill>
              <a:latin typeface="Montserrat ExtraBold"/>
              <a:ea typeface="Montserrat ExtraBold"/>
              <a:cs typeface="Montserrat ExtraBold"/>
              <a:sym typeface="Montserrat ExtraBold"/>
            </a:endParaRPr>
          </a:p>
        </p:txBody>
      </p:sp>
      <p:pic>
        <p:nvPicPr>
          <p:cNvPr id="152" name="Google Shape;152;p22"/>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153" name="Google Shape;153;p22"/>
          <p:cNvPicPr preferRelativeResize="0"/>
          <p:nvPr/>
        </p:nvPicPr>
        <p:blipFill>
          <a:blip r:embed="rId5">
            <a:alphaModFix/>
          </a:blip>
          <a:stretch>
            <a:fillRect/>
          </a:stretch>
        </p:blipFill>
        <p:spPr>
          <a:xfrm>
            <a:off x="454375" y="890770"/>
            <a:ext cx="3400500" cy="2129750"/>
          </a:xfrm>
          <a:prstGeom prst="rect">
            <a:avLst/>
          </a:prstGeom>
          <a:noFill/>
          <a:ln>
            <a:noFill/>
          </a:ln>
        </p:spPr>
      </p:pic>
      <p:pic>
        <p:nvPicPr>
          <p:cNvPr id="154" name="Google Shape;154;p22"/>
          <p:cNvPicPr preferRelativeResize="0"/>
          <p:nvPr/>
        </p:nvPicPr>
        <p:blipFill>
          <a:blip r:embed="rId6">
            <a:alphaModFix/>
          </a:blip>
          <a:stretch>
            <a:fillRect/>
          </a:stretch>
        </p:blipFill>
        <p:spPr>
          <a:xfrm>
            <a:off x="4257575" y="890770"/>
            <a:ext cx="3322107" cy="1818180"/>
          </a:xfrm>
          <a:prstGeom prst="rect">
            <a:avLst/>
          </a:prstGeom>
          <a:noFill/>
          <a:ln>
            <a:noFill/>
          </a:ln>
        </p:spPr>
      </p:pic>
      <p:pic>
        <p:nvPicPr>
          <p:cNvPr id="155" name="Google Shape;155;p22"/>
          <p:cNvPicPr preferRelativeResize="0"/>
          <p:nvPr/>
        </p:nvPicPr>
        <p:blipFill>
          <a:blip r:embed="rId7">
            <a:alphaModFix/>
          </a:blip>
          <a:stretch>
            <a:fillRect/>
          </a:stretch>
        </p:blipFill>
        <p:spPr>
          <a:xfrm>
            <a:off x="433488" y="3145445"/>
            <a:ext cx="3442283" cy="181817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23"/>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161" name="Google Shape;161;p23"/>
          <p:cNvCxnSpPr>
            <a:endCxn id="162"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162" name="Google Shape;162;p23"/>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85000" lnSpcReduction="10000"/>
          </a:bodyPr>
          <a:lstStyle/>
          <a:p>
            <a:pPr marL="0" lvl="0" indent="0" algn="l" rtl="0">
              <a:spcBef>
                <a:spcPts val="0"/>
              </a:spcBef>
              <a:spcAft>
                <a:spcPts val="0"/>
              </a:spcAft>
              <a:buClr>
                <a:schemeClr val="dk1"/>
              </a:buClr>
              <a:buSzPct val="78571"/>
              <a:buFont typeface="Arial"/>
              <a:buNone/>
            </a:pPr>
            <a:r>
              <a:rPr lang="id">
                <a:solidFill>
                  <a:srgbClr val="761A79"/>
                </a:solidFill>
                <a:latin typeface="Montserrat ExtraBold"/>
                <a:ea typeface="Montserrat ExtraBold"/>
                <a:cs typeface="Montserrat ExtraBold"/>
                <a:sym typeface="Montserrat ExtraBold"/>
              </a:rPr>
              <a:t>Import data dan menampilkan info dari Dataframe</a:t>
            </a:r>
            <a:endParaRPr>
              <a:solidFill>
                <a:srgbClr val="761A79"/>
              </a:solidFill>
              <a:latin typeface="Montserrat ExtraBold"/>
              <a:ea typeface="Montserrat ExtraBold"/>
              <a:cs typeface="Montserrat ExtraBold"/>
              <a:sym typeface="Montserrat ExtraBold"/>
            </a:endParaRPr>
          </a:p>
        </p:txBody>
      </p:sp>
      <p:pic>
        <p:nvPicPr>
          <p:cNvPr id="163" name="Google Shape;163;p23"/>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164" name="Google Shape;164;p23"/>
          <p:cNvPicPr preferRelativeResize="0"/>
          <p:nvPr/>
        </p:nvPicPr>
        <p:blipFill>
          <a:blip r:embed="rId5">
            <a:alphaModFix/>
          </a:blip>
          <a:stretch>
            <a:fillRect/>
          </a:stretch>
        </p:blipFill>
        <p:spPr>
          <a:xfrm>
            <a:off x="446771" y="937591"/>
            <a:ext cx="2852604" cy="3746457"/>
          </a:xfrm>
          <a:prstGeom prst="rect">
            <a:avLst/>
          </a:prstGeom>
          <a:noFill/>
          <a:ln>
            <a:noFill/>
          </a:ln>
        </p:spPr>
      </p:pic>
      <p:pic>
        <p:nvPicPr>
          <p:cNvPr id="165" name="Google Shape;165;p23"/>
          <p:cNvPicPr preferRelativeResize="0"/>
          <p:nvPr/>
        </p:nvPicPr>
        <p:blipFill>
          <a:blip r:embed="rId6">
            <a:alphaModFix/>
          </a:blip>
          <a:stretch>
            <a:fillRect/>
          </a:stretch>
        </p:blipFill>
        <p:spPr>
          <a:xfrm>
            <a:off x="4011175" y="904766"/>
            <a:ext cx="2121175" cy="393280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61A79"/>
        </a:solidFill>
        <a:effectLst/>
      </p:bgPr>
    </p:bg>
    <p:spTree>
      <p:nvGrpSpPr>
        <p:cNvPr id="1" name="Shape 169"/>
        <p:cNvGrpSpPr/>
        <p:nvPr/>
      </p:nvGrpSpPr>
      <p:grpSpPr>
        <a:xfrm>
          <a:off x="0" y="0"/>
          <a:ext cx="0" cy="0"/>
          <a:chOff x="0" y="0"/>
          <a:chExt cx="0" cy="0"/>
        </a:xfrm>
      </p:grpSpPr>
      <p:pic>
        <p:nvPicPr>
          <p:cNvPr id="170" name="Google Shape;170;p24"/>
          <p:cNvPicPr preferRelativeResize="0"/>
          <p:nvPr/>
        </p:nvPicPr>
        <p:blipFill rotWithShape="1">
          <a:blip r:embed="rId3">
            <a:alphaModFix/>
          </a:blip>
          <a:srcRect/>
          <a:stretch/>
        </p:blipFill>
        <p:spPr>
          <a:xfrm>
            <a:off x="6608175" y="152400"/>
            <a:ext cx="2535837" cy="4838700"/>
          </a:xfrm>
          <a:prstGeom prst="rect">
            <a:avLst/>
          </a:prstGeom>
          <a:noFill/>
          <a:ln>
            <a:noFill/>
          </a:ln>
        </p:spPr>
      </p:pic>
      <p:pic>
        <p:nvPicPr>
          <p:cNvPr id="171" name="Google Shape;171;p24"/>
          <p:cNvPicPr preferRelativeResize="0"/>
          <p:nvPr/>
        </p:nvPicPr>
        <p:blipFill rotWithShape="1">
          <a:blip r:embed="rId4">
            <a:alphaModFix/>
          </a:blip>
          <a:srcRect/>
          <a:stretch/>
        </p:blipFill>
        <p:spPr>
          <a:xfrm>
            <a:off x="7694225" y="285362"/>
            <a:ext cx="989199" cy="290775"/>
          </a:xfrm>
          <a:prstGeom prst="rect">
            <a:avLst/>
          </a:prstGeom>
          <a:noFill/>
          <a:ln>
            <a:noFill/>
          </a:ln>
        </p:spPr>
      </p:pic>
      <p:cxnSp>
        <p:nvCxnSpPr>
          <p:cNvPr id="172" name="Google Shape;172;p24"/>
          <p:cNvCxnSpPr/>
          <p:nvPr/>
        </p:nvCxnSpPr>
        <p:spPr>
          <a:xfrm rot="10800000">
            <a:off x="2881325" y="427100"/>
            <a:ext cx="4643100" cy="0"/>
          </a:xfrm>
          <a:prstGeom prst="straightConnector1">
            <a:avLst/>
          </a:prstGeom>
          <a:noFill/>
          <a:ln w="19050" cap="flat" cmpd="sng">
            <a:solidFill>
              <a:srgbClr val="FFFFFF"/>
            </a:solidFill>
            <a:prstDash val="solid"/>
            <a:round/>
            <a:headEnd type="none" w="sm" len="sm"/>
            <a:tailEnd type="none" w="sm" len="sm"/>
          </a:ln>
        </p:spPr>
      </p:cxnSp>
      <p:sp>
        <p:nvSpPr>
          <p:cNvPr id="173" name="Google Shape;173;p24"/>
          <p:cNvSpPr txBox="1"/>
          <p:nvPr/>
        </p:nvSpPr>
        <p:spPr>
          <a:xfrm>
            <a:off x="689675" y="518500"/>
            <a:ext cx="4761000" cy="4282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000"/>
              </a:spcAft>
              <a:buNone/>
            </a:pPr>
            <a:endParaRPr b="1">
              <a:solidFill>
                <a:srgbClr val="F2AB2F"/>
              </a:solidFill>
              <a:latin typeface="Montserrat"/>
              <a:ea typeface="Montserrat"/>
              <a:cs typeface="Montserrat"/>
              <a:sym typeface="Montserrat"/>
            </a:endParaRPr>
          </a:p>
        </p:txBody>
      </p:sp>
      <p:sp>
        <p:nvSpPr>
          <p:cNvPr id="174" name="Google Shape;174;p24"/>
          <p:cNvSpPr txBox="1"/>
          <p:nvPr/>
        </p:nvSpPr>
        <p:spPr>
          <a:xfrm>
            <a:off x="454375" y="130670"/>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ontserrat ExtraBold"/>
              <a:ea typeface="Montserrat ExtraBold"/>
              <a:cs typeface="Montserrat ExtraBold"/>
              <a:sym typeface="Montserrat ExtraBold"/>
            </a:endParaRPr>
          </a:p>
        </p:txBody>
      </p:sp>
      <p:sp>
        <p:nvSpPr>
          <p:cNvPr id="175" name="Google Shape;175;p24"/>
          <p:cNvSpPr txBox="1"/>
          <p:nvPr/>
        </p:nvSpPr>
        <p:spPr>
          <a:xfrm>
            <a:off x="1592250" y="2219550"/>
            <a:ext cx="5959500" cy="1009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chemeClr val="dk1"/>
              </a:buClr>
              <a:buSzPts val="1100"/>
              <a:buFont typeface="Arial"/>
              <a:buNone/>
            </a:pPr>
            <a:endParaRPr sz="3200" b="1" dirty="0">
              <a:solidFill>
                <a:srgbClr val="FFFFFF"/>
              </a:solidFill>
              <a:latin typeface="Montserrat"/>
              <a:ea typeface="Montserrat"/>
              <a:cs typeface="Montserrat"/>
              <a:sym typeface="Montserrat"/>
            </a:endParaRPr>
          </a:p>
          <a:p>
            <a:pPr marL="0" marR="0" lvl="0" indent="0" algn="ctr" rtl="0">
              <a:lnSpc>
                <a:spcPct val="115000"/>
              </a:lnSpc>
              <a:spcBef>
                <a:spcPts val="0"/>
              </a:spcBef>
              <a:spcAft>
                <a:spcPts val="0"/>
              </a:spcAft>
              <a:buClr>
                <a:schemeClr val="dk1"/>
              </a:buClr>
              <a:buSzPts val="1100"/>
              <a:buFont typeface="Arial"/>
              <a:buNone/>
            </a:pPr>
            <a:endParaRPr sz="3200" b="1" dirty="0">
              <a:solidFill>
                <a:srgbClr val="FFFFFF"/>
              </a:solidFill>
              <a:latin typeface="Montserrat"/>
              <a:ea typeface="Montserrat"/>
              <a:cs typeface="Montserrat"/>
              <a:sym typeface="Montserrat"/>
            </a:endParaRPr>
          </a:p>
          <a:p>
            <a:pPr marL="0" marR="0" lvl="0" indent="0" algn="ctr" rtl="0">
              <a:lnSpc>
                <a:spcPct val="115000"/>
              </a:lnSpc>
              <a:spcBef>
                <a:spcPts val="0"/>
              </a:spcBef>
              <a:spcAft>
                <a:spcPts val="0"/>
              </a:spcAft>
              <a:buClr>
                <a:schemeClr val="dk1"/>
              </a:buClr>
              <a:buSzPts val="1100"/>
              <a:buFont typeface="Arial"/>
              <a:buNone/>
            </a:pPr>
            <a:r>
              <a:rPr lang="id" sz="3200" b="1" dirty="0">
                <a:solidFill>
                  <a:srgbClr val="FFFFFF"/>
                </a:solidFill>
                <a:latin typeface="Montserrat"/>
                <a:ea typeface="Montserrat"/>
                <a:cs typeface="Montserrat"/>
                <a:sym typeface="Montserrat"/>
              </a:rPr>
              <a:t>Pra-pemrosesan Data</a:t>
            </a:r>
            <a:endParaRPr sz="3200" b="1" dirty="0">
              <a:solidFill>
                <a:srgbClr val="FFFFFF"/>
              </a:solidFill>
              <a:latin typeface="Montserrat"/>
              <a:ea typeface="Montserrat"/>
              <a:cs typeface="Montserrat"/>
              <a:sym typeface="Montserrat"/>
            </a:endParaRPr>
          </a:p>
          <a:p>
            <a:pPr marL="0" marR="0" lvl="0" indent="0" algn="ctr" rtl="0">
              <a:lnSpc>
                <a:spcPct val="115000"/>
              </a:lnSpc>
              <a:spcBef>
                <a:spcPts val="0"/>
              </a:spcBef>
              <a:spcAft>
                <a:spcPts val="0"/>
              </a:spcAft>
              <a:buClr>
                <a:srgbClr val="000000"/>
              </a:buClr>
              <a:buSzPts val="1400"/>
              <a:buFont typeface="Arial"/>
              <a:buNone/>
            </a:pPr>
            <a:endParaRPr sz="3200" b="1" dirty="0">
              <a:solidFill>
                <a:srgbClr val="FFFFFF"/>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p25"/>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181" name="Google Shape;181;p25"/>
          <p:cNvCxnSpPr>
            <a:endCxn id="182"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182" name="Google Shape;182;p25"/>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r>
              <a:rPr lang="id">
                <a:solidFill>
                  <a:srgbClr val="761A79"/>
                </a:solidFill>
                <a:latin typeface="Montserrat ExtraBold"/>
                <a:ea typeface="Montserrat ExtraBold"/>
                <a:cs typeface="Montserrat ExtraBold"/>
                <a:sym typeface="Montserrat ExtraBold"/>
              </a:rPr>
              <a:t>Defisini Praproses Data</a:t>
            </a:r>
            <a:endParaRPr>
              <a:solidFill>
                <a:srgbClr val="761A79"/>
              </a:solidFill>
              <a:latin typeface="Montserrat ExtraBold"/>
              <a:ea typeface="Montserrat ExtraBold"/>
              <a:cs typeface="Montserrat ExtraBold"/>
              <a:sym typeface="Montserrat ExtraBold"/>
            </a:endParaRPr>
          </a:p>
        </p:txBody>
      </p:sp>
      <p:pic>
        <p:nvPicPr>
          <p:cNvPr id="183" name="Google Shape;183;p25"/>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184" name="Google Shape;184;p25"/>
          <p:cNvSpPr txBox="1"/>
          <p:nvPr/>
        </p:nvSpPr>
        <p:spPr>
          <a:xfrm>
            <a:off x="454375" y="1208225"/>
            <a:ext cx="6204842" cy="1169521"/>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id" sz="1600" dirty="0">
                <a:latin typeface="Montserrat" panose="00000500000000000000" pitchFamily="2" charset="0"/>
                <a:ea typeface="Montserrat SemiBold"/>
                <a:cs typeface="Montserrat SemiBold"/>
                <a:sym typeface="Montserrat SemiBold"/>
              </a:rPr>
              <a:t>Data Preprocessing adalah teknik yang digunakan untuk mengubah data mentah jadi data yang sesuai dengan kebutuhan yang dapat berguna dan efisien untuk dianalisis, sehingga keputusan menjadi lebih tepat.</a:t>
            </a:r>
            <a:endParaRPr sz="1600" dirty="0">
              <a:latin typeface="Montserrat" panose="00000500000000000000" pitchFamily="2" charset="0"/>
              <a:ea typeface="Montserrat SemiBold"/>
              <a:cs typeface="Montserrat SemiBold"/>
              <a:sym typeface="Montserrat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26"/>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190" name="Google Shape;190;p26"/>
          <p:cNvCxnSpPr>
            <a:endCxn id="191"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191" name="Google Shape;191;p26"/>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marR="0" lvl="0" indent="0" algn="l" rtl="0">
              <a:lnSpc>
                <a:spcPct val="100000"/>
              </a:lnSpc>
              <a:spcBef>
                <a:spcPts val="0"/>
              </a:spcBef>
              <a:spcAft>
                <a:spcPts val="0"/>
              </a:spcAft>
              <a:buClr>
                <a:srgbClr val="000000"/>
              </a:buClr>
              <a:buSzPct val="100000"/>
              <a:buFont typeface="Arial"/>
              <a:buNone/>
            </a:pPr>
            <a:r>
              <a:rPr lang="id">
                <a:solidFill>
                  <a:srgbClr val="761A79"/>
                </a:solidFill>
                <a:latin typeface="Montserrat ExtraBold"/>
                <a:ea typeface="Montserrat ExtraBold"/>
                <a:cs typeface="Montserrat ExtraBold"/>
                <a:sym typeface="Montserrat ExtraBold"/>
              </a:rPr>
              <a:t>Membersihkan Data dengan Regex Dan Pandas</a:t>
            </a:r>
            <a:endParaRPr>
              <a:solidFill>
                <a:srgbClr val="761A79"/>
              </a:solidFill>
              <a:latin typeface="Montserrat ExtraBold"/>
              <a:ea typeface="Montserrat ExtraBold"/>
              <a:cs typeface="Montserrat ExtraBold"/>
              <a:sym typeface="Montserrat ExtraBold"/>
            </a:endParaRPr>
          </a:p>
        </p:txBody>
      </p:sp>
      <p:pic>
        <p:nvPicPr>
          <p:cNvPr id="192" name="Google Shape;192;p26"/>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193" name="Google Shape;193;p26"/>
          <p:cNvSpPr txBox="1"/>
          <p:nvPr/>
        </p:nvSpPr>
        <p:spPr>
          <a:xfrm>
            <a:off x="454375" y="805730"/>
            <a:ext cx="5876400" cy="2031295"/>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id-ID" sz="1200" dirty="0">
                <a:latin typeface="Montserrat" panose="00000500000000000000" pitchFamily="2" charset="0"/>
                <a:ea typeface="Montserrat SemiBold"/>
                <a:cs typeface="Montserrat SemiBold"/>
                <a:sym typeface="Montserrat SemiBold"/>
              </a:rPr>
              <a:t>Pandas merupakan library open source di Python yang sering digunakan untuk mengolah data yang meliputi pembersihan data, manipulasi data, hingga melakukan analisis data.</a:t>
            </a:r>
          </a:p>
          <a:p>
            <a:pPr marL="0" lvl="0" indent="0" algn="just" rtl="0">
              <a:spcBef>
                <a:spcPts val="0"/>
              </a:spcBef>
              <a:spcAft>
                <a:spcPts val="0"/>
              </a:spcAft>
              <a:buNone/>
            </a:pPr>
            <a:endParaRPr lang="id-ID" sz="1200" dirty="0">
              <a:latin typeface="Montserrat" panose="00000500000000000000" pitchFamily="2" charset="0"/>
              <a:ea typeface="Montserrat SemiBold"/>
              <a:cs typeface="Montserrat SemiBold"/>
              <a:sym typeface="Montserrat SemiBold"/>
            </a:endParaRPr>
          </a:p>
          <a:p>
            <a:pPr marL="0" lvl="0" indent="0" algn="just" rtl="0">
              <a:spcBef>
                <a:spcPts val="0"/>
              </a:spcBef>
              <a:spcAft>
                <a:spcPts val="0"/>
              </a:spcAft>
              <a:buNone/>
            </a:pPr>
            <a:r>
              <a:rPr lang="id-ID" sz="1200" dirty="0">
                <a:latin typeface="Montserrat" panose="00000500000000000000" pitchFamily="2" charset="0"/>
                <a:ea typeface="Montserrat SemiBold"/>
                <a:cs typeface="Montserrat SemiBold"/>
                <a:sym typeface="Montserrat SemiBold"/>
              </a:rPr>
              <a:t>Regular Expression atau dikenal dengan RegEx merupakan library yang dapat digunakan untuk mengolah data teks. Dengan RegEx, kita dapat mencari, mengubah, memisahkan dari data teks. Pada tahap ini, kami menggunakan RegEx (re.sub()) dan Pandas untuk melakukan pembersihan data.</a:t>
            </a:r>
          </a:p>
          <a:p>
            <a:pPr marL="0" lvl="0" indent="0" algn="l" rtl="0">
              <a:spcBef>
                <a:spcPts val="0"/>
              </a:spcBef>
              <a:spcAft>
                <a:spcPts val="0"/>
              </a:spcAft>
              <a:buNone/>
            </a:pPr>
            <a:endParaRPr sz="1200" dirty="0">
              <a:latin typeface="Montserrat SemiBold"/>
              <a:ea typeface="Montserrat SemiBold"/>
              <a:cs typeface="Montserrat SemiBold"/>
              <a:sym typeface="Montserrat SemiBold"/>
            </a:endParaRPr>
          </a:p>
        </p:txBody>
      </p:sp>
      <p:pic>
        <p:nvPicPr>
          <p:cNvPr id="194" name="Google Shape;194;p26"/>
          <p:cNvPicPr preferRelativeResize="0"/>
          <p:nvPr/>
        </p:nvPicPr>
        <p:blipFill>
          <a:blip r:embed="rId5">
            <a:alphaModFix/>
          </a:blip>
          <a:stretch>
            <a:fillRect/>
          </a:stretch>
        </p:blipFill>
        <p:spPr>
          <a:xfrm>
            <a:off x="454375" y="2837025"/>
            <a:ext cx="2826174" cy="2133124"/>
          </a:xfrm>
          <a:prstGeom prst="rect">
            <a:avLst/>
          </a:prstGeom>
          <a:noFill/>
          <a:ln>
            <a:noFill/>
          </a:ln>
        </p:spPr>
      </p:pic>
      <p:pic>
        <p:nvPicPr>
          <p:cNvPr id="195" name="Google Shape;195;p26"/>
          <p:cNvPicPr preferRelativeResize="0"/>
          <p:nvPr/>
        </p:nvPicPr>
        <p:blipFill>
          <a:blip r:embed="rId6">
            <a:alphaModFix/>
          </a:blip>
          <a:stretch>
            <a:fillRect/>
          </a:stretch>
        </p:blipFill>
        <p:spPr>
          <a:xfrm>
            <a:off x="3711701" y="2837025"/>
            <a:ext cx="1569525" cy="2242975"/>
          </a:xfrm>
          <a:prstGeom prst="rect">
            <a:avLst/>
          </a:prstGeom>
          <a:noFill/>
          <a:ln>
            <a:noFill/>
          </a:ln>
        </p:spPr>
      </p:pic>
      <p:pic>
        <p:nvPicPr>
          <p:cNvPr id="196" name="Google Shape;196;p26"/>
          <p:cNvPicPr preferRelativeResize="0"/>
          <p:nvPr/>
        </p:nvPicPr>
        <p:blipFill>
          <a:blip r:embed="rId7">
            <a:alphaModFix/>
          </a:blip>
          <a:stretch>
            <a:fillRect/>
          </a:stretch>
        </p:blipFill>
        <p:spPr>
          <a:xfrm>
            <a:off x="5417925" y="2837025"/>
            <a:ext cx="3616225" cy="1767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7"/>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202" name="Google Shape;202;p27"/>
          <p:cNvCxnSpPr>
            <a:endCxn id="203"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203" name="Google Shape;203;p27"/>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Membersihkan Data dengan Regex Dan Pandas</a:t>
            </a:r>
            <a:endParaRPr>
              <a:solidFill>
                <a:srgbClr val="761A79"/>
              </a:solidFill>
              <a:latin typeface="Montserrat ExtraBold"/>
              <a:ea typeface="Montserrat ExtraBold"/>
              <a:cs typeface="Montserrat ExtraBold"/>
              <a:sym typeface="Montserrat ExtraBold"/>
            </a:endParaRPr>
          </a:p>
        </p:txBody>
      </p:sp>
      <p:pic>
        <p:nvPicPr>
          <p:cNvPr id="204" name="Google Shape;204;p27"/>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205" name="Google Shape;205;p27"/>
          <p:cNvPicPr preferRelativeResize="0"/>
          <p:nvPr/>
        </p:nvPicPr>
        <p:blipFill>
          <a:blip r:embed="rId5">
            <a:alphaModFix/>
          </a:blip>
          <a:stretch>
            <a:fillRect/>
          </a:stretch>
        </p:blipFill>
        <p:spPr>
          <a:xfrm>
            <a:off x="523100" y="948750"/>
            <a:ext cx="4376750" cy="2456225"/>
          </a:xfrm>
          <a:prstGeom prst="rect">
            <a:avLst/>
          </a:prstGeom>
          <a:noFill/>
          <a:ln>
            <a:noFill/>
          </a:ln>
        </p:spPr>
      </p:pic>
      <p:pic>
        <p:nvPicPr>
          <p:cNvPr id="206" name="Google Shape;206;p27"/>
          <p:cNvPicPr preferRelativeResize="0"/>
          <p:nvPr/>
        </p:nvPicPr>
        <p:blipFill>
          <a:blip r:embed="rId6">
            <a:alphaModFix/>
          </a:blip>
          <a:stretch>
            <a:fillRect/>
          </a:stretch>
        </p:blipFill>
        <p:spPr>
          <a:xfrm>
            <a:off x="5052525" y="948750"/>
            <a:ext cx="3939576" cy="2373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28"/>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212" name="Google Shape;212;p28"/>
          <p:cNvCxnSpPr>
            <a:endCxn id="213"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213" name="Google Shape;213;p28"/>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Membersihkan Data dengan Regex Dan Pandas</a:t>
            </a:r>
            <a:endParaRPr>
              <a:solidFill>
                <a:srgbClr val="761A79"/>
              </a:solidFill>
              <a:latin typeface="Montserrat ExtraBold"/>
              <a:ea typeface="Montserrat ExtraBold"/>
              <a:cs typeface="Montserrat ExtraBold"/>
              <a:sym typeface="Montserrat ExtraBold"/>
            </a:endParaRPr>
          </a:p>
        </p:txBody>
      </p:sp>
      <p:pic>
        <p:nvPicPr>
          <p:cNvPr id="214" name="Google Shape;214;p28"/>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215" name="Google Shape;215;p28"/>
          <p:cNvPicPr preferRelativeResize="0"/>
          <p:nvPr/>
        </p:nvPicPr>
        <p:blipFill>
          <a:blip r:embed="rId5">
            <a:alphaModFix/>
          </a:blip>
          <a:stretch>
            <a:fillRect/>
          </a:stretch>
        </p:blipFill>
        <p:spPr>
          <a:xfrm>
            <a:off x="454375" y="1065598"/>
            <a:ext cx="7565073" cy="1506150"/>
          </a:xfrm>
          <a:prstGeom prst="rect">
            <a:avLst/>
          </a:prstGeom>
          <a:noFill/>
          <a:ln>
            <a:noFill/>
          </a:ln>
        </p:spPr>
      </p:pic>
      <p:pic>
        <p:nvPicPr>
          <p:cNvPr id="216" name="Google Shape;216;p28"/>
          <p:cNvPicPr preferRelativeResize="0"/>
          <p:nvPr/>
        </p:nvPicPr>
        <p:blipFill>
          <a:blip r:embed="rId6">
            <a:alphaModFix/>
          </a:blip>
          <a:stretch>
            <a:fillRect/>
          </a:stretch>
        </p:blipFill>
        <p:spPr>
          <a:xfrm>
            <a:off x="454375" y="2669248"/>
            <a:ext cx="6374010" cy="226695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Google Shape;221;p29"/>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222" name="Google Shape;222;p29"/>
          <p:cNvCxnSpPr>
            <a:endCxn id="223"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223" name="Google Shape;223;p29"/>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Membersihkan Data dengan Regex Dan Pandas</a:t>
            </a:r>
            <a:endParaRPr>
              <a:solidFill>
                <a:srgbClr val="761A79"/>
              </a:solidFill>
              <a:latin typeface="Montserrat ExtraBold"/>
              <a:ea typeface="Montserrat ExtraBold"/>
              <a:cs typeface="Montserrat ExtraBold"/>
              <a:sym typeface="Montserrat ExtraBold"/>
            </a:endParaRPr>
          </a:p>
        </p:txBody>
      </p:sp>
      <p:pic>
        <p:nvPicPr>
          <p:cNvPr id="224" name="Google Shape;224;p29"/>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225" name="Google Shape;225;p29"/>
          <p:cNvPicPr preferRelativeResize="0"/>
          <p:nvPr/>
        </p:nvPicPr>
        <p:blipFill>
          <a:blip r:embed="rId5">
            <a:alphaModFix/>
          </a:blip>
          <a:stretch>
            <a:fillRect/>
          </a:stretch>
        </p:blipFill>
        <p:spPr>
          <a:xfrm>
            <a:off x="533400" y="918250"/>
            <a:ext cx="7879498" cy="3035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pic>
        <p:nvPicPr>
          <p:cNvPr id="230" name="Google Shape;230;p30"/>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231" name="Google Shape;231;p30"/>
          <p:cNvCxnSpPr>
            <a:endCxn id="232"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232" name="Google Shape;232;p30"/>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Membersihkan Data dengan Regex Dan Pandas</a:t>
            </a:r>
            <a:endParaRPr>
              <a:solidFill>
                <a:srgbClr val="761A79"/>
              </a:solidFill>
              <a:latin typeface="Montserrat ExtraBold"/>
              <a:ea typeface="Montserrat ExtraBold"/>
              <a:cs typeface="Montserrat ExtraBold"/>
              <a:sym typeface="Montserrat ExtraBold"/>
            </a:endParaRPr>
          </a:p>
        </p:txBody>
      </p:sp>
      <p:pic>
        <p:nvPicPr>
          <p:cNvPr id="233" name="Google Shape;233;p30"/>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234" name="Google Shape;234;p30"/>
          <p:cNvPicPr preferRelativeResize="0"/>
          <p:nvPr/>
        </p:nvPicPr>
        <p:blipFill>
          <a:blip r:embed="rId5">
            <a:alphaModFix/>
          </a:blip>
          <a:stretch>
            <a:fillRect/>
          </a:stretch>
        </p:blipFill>
        <p:spPr>
          <a:xfrm>
            <a:off x="533400" y="807150"/>
            <a:ext cx="6260751" cy="1059900"/>
          </a:xfrm>
          <a:prstGeom prst="rect">
            <a:avLst/>
          </a:prstGeom>
          <a:noFill/>
          <a:ln>
            <a:noFill/>
          </a:ln>
        </p:spPr>
      </p:pic>
      <p:pic>
        <p:nvPicPr>
          <p:cNvPr id="235" name="Google Shape;235;p30"/>
          <p:cNvPicPr preferRelativeResize="0"/>
          <p:nvPr/>
        </p:nvPicPr>
        <p:blipFill>
          <a:blip r:embed="rId6">
            <a:alphaModFix/>
          </a:blip>
          <a:stretch>
            <a:fillRect/>
          </a:stretch>
        </p:blipFill>
        <p:spPr>
          <a:xfrm>
            <a:off x="533400" y="1984550"/>
            <a:ext cx="1885650" cy="2773501"/>
          </a:xfrm>
          <a:prstGeom prst="rect">
            <a:avLst/>
          </a:prstGeom>
          <a:noFill/>
          <a:ln>
            <a:noFill/>
          </a:ln>
        </p:spPr>
      </p:pic>
      <p:pic>
        <p:nvPicPr>
          <p:cNvPr id="236" name="Google Shape;236;p30"/>
          <p:cNvPicPr preferRelativeResize="0"/>
          <p:nvPr/>
        </p:nvPicPr>
        <p:blipFill>
          <a:blip r:embed="rId7">
            <a:alphaModFix/>
          </a:blip>
          <a:stretch>
            <a:fillRect/>
          </a:stretch>
        </p:blipFill>
        <p:spPr>
          <a:xfrm>
            <a:off x="2542750" y="1991600"/>
            <a:ext cx="6260751" cy="1007900"/>
          </a:xfrm>
          <a:prstGeom prst="rect">
            <a:avLst/>
          </a:prstGeom>
          <a:noFill/>
          <a:ln>
            <a:noFill/>
          </a:ln>
        </p:spPr>
      </p:pic>
      <p:pic>
        <p:nvPicPr>
          <p:cNvPr id="237" name="Google Shape;237;p30"/>
          <p:cNvPicPr preferRelativeResize="0"/>
          <p:nvPr/>
        </p:nvPicPr>
        <p:blipFill>
          <a:blip r:embed="rId8">
            <a:alphaModFix/>
          </a:blip>
          <a:stretch>
            <a:fillRect/>
          </a:stretch>
        </p:blipFill>
        <p:spPr>
          <a:xfrm>
            <a:off x="4009075" y="3339125"/>
            <a:ext cx="5660774" cy="1246900"/>
          </a:xfrm>
          <a:prstGeom prst="rect">
            <a:avLst/>
          </a:prstGeom>
          <a:noFill/>
          <a:ln>
            <a:noFill/>
          </a:ln>
        </p:spPr>
      </p:pic>
      <p:sp>
        <p:nvSpPr>
          <p:cNvPr id="238" name="Google Shape;238;p30"/>
          <p:cNvSpPr/>
          <p:nvPr/>
        </p:nvSpPr>
        <p:spPr>
          <a:xfrm rot="5400000">
            <a:off x="3157850" y="3226475"/>
            <a:ext cx="714000" cy="768900"/>
          </a:xfrm>
          <a:prstGeom prst="bentUpArrow">
            <a:avLst>
              <a:gd name="adj1" fmla="val 25000"/>
              <a:gd name="adj2" fmla="val 25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pic>
        <p:nvPicPr>
          <p:cNvPr id="63" name="Google Shape;63;p14"/>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64" name="Google Shape;64;p14"/>
          <p:cNvCxnSpPr/>
          <p:nvPr/>
        </p:nvCxnSpPr>
        <p:spPr>
          <a:xfrm flipH="1">
            <a:off x="2485025" y="503300"/>
            <a:ext cx="4810800" cy="4800"/>
          </a:xfrm>
          <a:prstGeom prst="straightConnector1">
            <a:avLst/>
          </a:prstGeom>
          <a:noFill/>
          <a:ln w="19050" cap="flat" cmpd="sng">
            <a:solidFill>
              <a:srgbClr val="761A79"/>
            </a:solidFill>
            <a:prstDash val="solid"/>
            <a:round/>
            <a:headEnd type="none" w="sm" len="sm"/>
            <a:tailEnd type="none" w="sm" len="sm"/>
          </a:ln>
        </p:spPr>
      </p:cxnSp>
      <p:sp>
        <p:nvSpPr>
          <p:cNvPr id="65" name="Google Shape;65;p14"/>
          <p:cNvSpPr txBox="1"/>
          <p:nvPr/>
        </p:nvSpPr>
        <p:spPr>
          <a:xfrm>
            <a:off x="454375" y="179411"/>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r>
              <a:rPr lang="id">
                <a:solidFill>
                  <a:srgbClr val="761A79"/>
                </a:solidFill>
                <a:latin typeface="Montserrat ExtraBold"/>
                <a:ea typeface="Montserrat ExtraBold"/>
                <a:cs typeface="Montserrat ExtraBold"/>
                <a:sym typeface="Montserrat ExtraBold"/>
              </a:rPr>
              <a:t>Latar Belakang</a:t>
            </a:r>
            <a:endParaRPr sz="1400" b="0" i="0" u="none" strike="noStrike" cap="none">
              <a:solidFill>
                <a:srgbClr val="761A79"/>
              </a:solidFill>
              <a:latin typeface="Montserrat ExtraBold"/>
              <a:ea typeface="Montserrat ExtraBold"/>
              <a:cs typeface="Montserrat ExtraBold"/>
              <a:sym typeface="Montserrat ExtraBold"/>
            </a:endParaRPr>
          </a:p>
        </p:txBody>
      </p:sp>
      <p:pic>
        <p:nvPicPr>
          <p:cNvPr id="66" name="Google Shape;66;p14"/>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67" name="Google Shape;67;p14"/>
          <p:cNvSpPr txBox="1"/>
          <p:nvPr/>
        </p:nvSpPr>
        <p:spPr>
          <a:xfrm>
            <a:off x="454375" y="717100"/>
            <a:ext cx="5257200" cy="4083600"/>
          </a:xfrm>
          <a:prstGeom prst="rect">
            <a:avLst/>
          </a:prstGeom>
          <a:noFill/>
          <a:ln>
            <a:noFill/>
          </a:ln>
        </p:spPr>
        <p:txBody>
          <a:bodyPr spcFirstLastPara="1" wrap="square" lIns="91425" tIns="91425" rIns="91425" bIns="91425" anchor="ctr" anchorCtr="0">
            <a:noAutofit/>
          </a:bodyPr>
          <a:lstStyle/>
          <a:p>
            <a:pPr algn="just">
              <a:lnSpc>
                <a:spcPct val="115000"/>
              </a:lnSpc>
            </a:pPr>
            <a:r>
              <a:rPr lang="en-ID" sz="1100" dirty="0">
                <a:solidFill>
                  <a:schemeClr val="tx1">
                    <a:lumMod val="95000"/>
                    <a:lumOff val="5000"/>
                  </a:schemeClr>
                </a:solidFill>
                <a:latin typeface="Montserrat"/>
              </a:rPr>
              <a:t>Media </a:t>
            </a:r>
            <a:r>
              <a:rPr lang="en-ID" sz="1100" dirty="0" err="1">
                <a:solidFill>
                  <a:schemeClr val="tx1">
                    <a:lumMod val="95000"/>
                    <a:lumOff val="5000"/>
                  </a:schemeClr>
                </a:solidFill>
                <a:latin typeface="Montserrat"/>
              </a:rPr>
              <a:t>sosial</a:t>
            </a:r>
            <a:r>
              <a:rPr lang="en-ID" sz="1100" dirty="0">
                <a:solidFill>
                  <a:schemeClr val="tx1">
                    <a:lumMod val="95000"/>
                    <a:lumOff val="5000"/>
                  </a:schemeClr>
                </a:solidFill>
                <a:latin typeface="Montserrat"/>
              </a:rPr>
              <a:t> salah </a:t>
            </a:r>
            <a:r>
              <a:rPr lang="en-ID" sz="1100" dirty="0" err="1">
                <a:solidFill>
                  <a:schemeClr val="tx1">
                    <a:lumMod val="95000"/>
                    <a:lumOff val="5000"/>
                  </a:schemeClr>
                </a:solidFill>
                <a:latin typeface="Montserrat"/>
              </a:rPr>
              <a:t>satunya</a:t>
            </a:r>
            <a:r>
              <a:rPr lang="en-ID" sz="1100" dirty="0">
                <a:solidFill>
                  <a:schemeClr val="tx1">
                    <a:lumMod val="95000"/>
                    <a:lumOff val="5000"/>
                  </a:schemeClr>
                </a:solidFill>
                <a:latin typeface="Montserrat"/>
              </a:rPr>
              <a:t> Twitter  </a:t>
            </a:r>
            <a:r>
              <a:rPr lang="en-ID" sz="1100" dirty="0" err="1">
                <a:solidFill>
                  <a:schemeClr val="tx1">
                    <a:lumMod val="95000"/>
                    <a:lumOff val="5000"/>
                  </a:schemeClr>
                </a:solidFill>
                <a:latin typeface="Montserrat"/>
              </a:rPr>
              <a:t>telah</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menjadi</a:t>
            </a:r>
            <a:r>
              <a:rPr lang="en-ID" sz="1100" dirty="0">
                <a:solidFill>
                  <a:schemeClr val="tx1">
                    <a:lumMod val="95000"/>
                    <a:lumOff val="5000"/>
                  </a:schemeClr>
                </a:solidFill>
                <a:latin typeface="Montserrat"/>
              </a:rPr>
              <a:t> platform yang sangat </a:t>
            </a:r>
            <a:r>
              <a:rPr lang="en-ID" sz="1100" dirty="0" err="1">
                <a:solidFill>
                  <a:schemeClr val="tx1">
                    <a:lumMod val="95000"/>
                    <a:lumOff val="5000"/>
                  </a:schemeClr>
                </a:solidFill>
                <a:latin typeface="Montserrat"/>
              </a:rPr>
              <a:t>populer</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bagi</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masyarakat</a:t>
            </a:r>
            <a:r>
              <a:rPr lang="en-ID" sz="1100" dirty="0">
                <a:solidFill>
                  <a:schemeClr val="tx1">
                    <a:lumMod val="95000"/>
                    <a:lumOff val="5000"/>
                  </a:schemeClr>
                </a:solidFill>
                <a:latin typeface="Montserrat"/>
              </a:rPr>
              <a:t> Indonesia </a:t>
            </a:r>
            <a:r>
              <a:rPr lang="en-ID" sz="1100" dirty="0" err="1">
                <a:solidFill>
                  <a:schemeClr val="tx1">
                    <a:lumMod val="95000"/>
                    <a:lumOff val="5000"/>
                  </a:schemeClr>
                </a:solidFill>
                <a:latin typeface="Montserrat"/>
              </a:rPr>
              <a:t>untuk</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berinteraksi</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berbagi</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informasi</a:t>
            </a:r>
            <a:r>
              <a:rPr lang="en-ID" sz="1100" dirty="0">
                <a:solidFill>
                  <a:schemeClr val="tx1">
                    <a:lumMod val="95000"/>
                    <a:lumOff val="5000"/>
                  </a:schemeClr>
                </a:solidFill>
                <a:latin typeface="Montserrat"/>
              </a:rPr>
              <a:t>, dan </a:t>
            </a:r>
            <a:r>
              <a:rPr lang="en-ID" sz="1100" dirty="0" err="1">
                <a:solidFill>
                  <a:schemeClr val="tx1">
                    <a:lumMod val="95000"/>
                    <a:lumOff val="5000"/>
                  </a:schemeClr>
                </a:solidFill>
                <a:latin typeface="Montserrat"/>
              </a:rPr>
              <a:t>menyampaikan</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pendapat</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Namun</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kemajuan</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teknologi</a:t>
            </a:r>
            <a:r>
              <a:rPr lang="en-ID" sz="1100" dirty="0">
                <a:solidFill>
                  <a:schemeClr val="tx1">
                    <a:lumMod val="95000"/>
                    <a:lumOff val="5000"/>
                  </a:schemeClr>
                </a:solidFill>
                <a:latin typeface="Montserrat"/>
              </a:rPr>
              <a:t> dan </a:t>
            </a:r>
            <a:r>
              <a:rPr lang="en-ID" sz="1100" dirty="0" err="1">
                <a:solidFill>
                  <a:schemeClr val="tx1">
                    <a:lumMod val="95000"/>
                    <a:lumOff val="5000"/>
                  </a:schemeClr>
                </a:solidFill>
                <a:latin typeface="Montserrat"/>
              </a:rPr>
              <a:t>akses</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mudah</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ke</a:t>
            </a:r>
            <a:r>
              <a:rPr lang="en-ID" sz="1100" dirty="0">
                <a:solidFill>
                  <a:schemeClr val="tx1">
                    <a:lumMod val="95000"/>
                    <a:lumOff val="5000"/>
                  </a:schemeClr>
                </a:solidFill>
                <a:latin typeface="Montserrat"/>
              </a:rPr>
              <a:t> platform media </a:t>
            </a:r>
            <a:r>
              <a:rPr lang="en-ID" sz="1100" dirty="0" err="1">
                <a:solidFill>
                  <a:schemeClr val="tx1">
                    <a:lumMod val="95000"/>
                    <a:lumOff val="5000"/>
                  </a:schemeClr>
                </a:solidFill>
                <a:latin typeface="Montserrat"/>
              </a:rPr>
              <a:t>sosial</a:t>
            </a:r>
            <a:r>
              <a:rPr lang="en-ID" sz="1100" dirty="0">
                <a:solidFill>
                  <a:schemeClr val="tx1">
                    <a:lumMod val="95000"/>
                    <a:lumOff val="5000"/>
                  </a:schemeClr>
                </a:solidFill>
                <a:latin typeface="Montserrat"/>
              </a:rPr>
              <a:t> juga </a:t>
            </a:r>
            <a:r>
              <a:rPr lang="en-ID" sz="1100" dirty="0" err="1">
                <a:solidFill>
                  <a:schemeClr val="tx1">
                    <a:lumMod val="95000"/>
                    <a:lumOff val="5000"/>
                  </a:schemeClr>
                </a:solidFill>
                <a:latin typeface="Montserrat"/>
              </a:rPr>
              <a:t>telah</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membawa</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dampak</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negatif</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termasuk</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meningkatnya</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penyebaran</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konten</a:t>
            </a:r>
            <a:r>
              <a:rPr lang="en-ID" sz="1100" dirty="0">
                <a:solidFill>
                  <a:schemeClr val="tx1">
                    <a:lumMod val="95000"/>
                    <a:lumOff val="5000"/>
                  </a:schemeClr>
                </a:solidFill>
                <a:latin typeface="Montserrat"/>
              </a:rPr>
              <a:t> yang </a:t>
            </a:r>
            <a:r>
              <a:rPr lang="en-ID" sz="1100" dirty="0" err="1">
                <a:solidFill>
                  <a:schemeClr val="tx1">
                    <a:lumMod val="95000"/>
                    <a:lumOff val="5000"/>
                  </a:schemeClr>
                </a:solidFill>
                <a:latin typeface="Montserrat"/>
              </a:rPr>
              <a:t>bersifat</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kasar</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menyakitkan</a:t>
            </a:r>
            <a:r>
              <a:rPr lang="en-ID" sz="1100" dirty="0">
                <a:solidFill>
                  <a:schemeClr val="tx1">
                    <a:lumMod val="95000"/>
                    <a:lumOff val="5000"/>
                  </a:schemeClr>
                </a:solidFill>
                <a:latin typeface="Montserrat"/>
              </a:rPr>
              <a:t>, dan </a:t>
            </a:r>
            <a:r>
              <a:rPr lang="en-ID" sz="1100" dirty="0" err="1">
                <a:solidFill>
                  <a:schemeClr val="tx1">
                    <a:lumMod val="95000"/>
                    <a:lumOff val="5000"/>
                  </a:schemeClr>
                </a:solidFill>
                <a:latin typeface="Montserrat"/>
              </a:rPr>
              <a:t>merendahkan</a:t>
            </a:r>
            <a:r>
              <a:rPr lang="en-ID" sz="1100" dirty="0">
                <a:solidFill>
                  <a:schemeClr val="tx1">
                    <a:lumMod val="95000"/>
                    <a:lumOff val="5000"/>
                  </a:schemeClr>
                </a:solidFill>
                <a:latin typeface="Montserrat"/>
              </a:rPr>
              <a:t>, yang </a:t>
            </a:r>
            <a:r>
              <a:rPr lang="en-ID" sz="1100" dirty="0" err="1">
                <a:solidFill>
                  <a:schemeClr val="tx1">
                    <a:lumMod val="95000"/>
                    <a:lumOff val="5000"/>
                  </a:schemeClr>
                </a:solidFill>
                <a:latin typeface="Montserrat"/>
              </a:rPr>
              <a:t>sering</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disebut</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sebagai</a:t>
            </a:r>
            <a:r>
              <a:rPr lang="en-ID" sz="1100" dirty="0">
                <a:solidFill>
                  <a:schemeClr val="tx1">
                    <a:lumMod val="95000"/>
                    <a:lumOff val="5000"/>
                  </a:schemeClr>
                </a:solidFill>
                <a:latin typeface="Montserrat"/>
              </a:rPr>
              <a:t> "abusive” tweet.</a:t>
            </a:r>
          </a:p>
          <a:p>
            <a:pPr algn="just">
              <a:lnSpc>
                <a:spcPct val="115000"/>
              </a:lnSpc>
            </a:pPr>
            <a:endParaRPr lang="en-ID" sz="1100" dirty="0">
              <a:solidFill>
                <a:schemeClr val="tx1">
                  <a:lumMod val="95000"/>
                  <a:lumOff val="5000"/>
                </a:schemeClr>
              </a:solidFill>
              <a:latin typeface="Montserrat"/>
            </a:endParaRPr>
          </a:p>
          <a:p>
            <a:pPr algn="just">
              <a:lnSpc>
                <a:spcPct val="115000"/>
              </a:lnSpc>
            </a:pPr>
            <a:r>
              <a:rPr lang="en-ID" sz="1100" dirty="0" err="1">
                <a:solidFill>
                  <a:schemeClr val="tx1">
                    <a:lumMod val="95000"/>
                    <a:lumOff val="5000"/>
                  </a:schemeClr>
                </a:solidFill>
                <a:latin typeface="Montserrat"/>
              </a:rPr>
              <a:t>Sehubungan</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dengan</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hal</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tersebut</a:t>
            </a:r>
            <a:r>
              <a:rPr lang="en-ID" sz="1100" dirty="0">
                <a:solidFill>
                  <a:schemeClr val="tx1">
                    <a:lumMod val="95000"/>
                    <a:lumOff val="5000"/>
                  </a:schemeClr>
                </a:solidFill>
                <a:latin typeface="Montserrat"/>
              </a:rPr>
              <a:t>, kami </a:t>
            </a:r>
            <a:r>
              <a:rPr lang="en-ID" sz="1100" dirty="0" err="1">
                <a:solidFill>
                  <a:schemeClr val="tx1">
                    <a:lumMod val="95000"/>
                    <a:lumOff val="5000"/>
                  </a:schemeClr>
                </a:solidFill>
                <a:latin typeface="Montserrat"/>
              </a:rPr>
              <a:t>melihat</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perlunya</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untuk</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dapat</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mengetahui</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secara</a:t>
            </a:r>
            <a:r>
              <a:rPr lang="en-ID" sz="1100" dirty="0">
                <a:solidFill>
                  <a:schemeClr val="tx1">
                    <a:lumMod val="95000"/>
                    <a:lumOff val="5000"/>
                  </a:schemeClr>
                </a:solidFill>
                <a:latin typeface="Montserrat"/>
              </a:rPr>
              <a:t> detail </a:t>
            </a:r>
            <a:r>
              <a:rPr lang="en-ID" sz="1100" dirty="0" err="1">
                <a:solidFill>
                  <a:schemeClr val="tx1">
                    <a:lumMod val="95000"/>
                    <a:lumOff val="5000"/>
                  </a:schemeClr>
                </a:solidFill>
                <a:latin typeface="Montserrat"/>
              </a:rPr>
              <a:t>bagaiamana</a:t>
            </a:r>
            <a:r>
              <a:rPr lang="en-ID" sz="1100" dirty="0">
                <a:solidFill>
                  <a:schemeClr val="tx1">
                    <a:lumMod val="95000"/>
                    <a:lumOff val="5000"/>
                  </a:schemeClr>
                </a:solidFill>
                <a:latin typeface="Montserrat"/>
              </a:rPr>
              <a:t> Pola ‘Abusive’ tweet </a:t>
            </a:r>
            <a:r>
              <a:rPr lang="en-ID" sz="1100" dirty="0" err="1">
                <a:solidFill>
                  <a:schemeClr val="tx1">
                    <a:lumMod val="95000"/>
                    <a:lumOff val="5000"/>
                  </a:schemeClr>
                </a:solidFill>
                <a:latin typeface="Montserrat"/>
              </a:rPr>
              <a:t>dilakukan</a:t>
            </a:r>
            <a:r>
              <a:rPr lang="en-ID" sz="1100" dirty="0">
                <a:solidFill>
                  <a:schemeClr val="tx1">
                    <a:lumMod val="95000"/>
                    <a:lumOff val="5000"/>
                  </a:schemeClr>
                </a:solidFill>
                <a:latin typeface="Montserrat"/>
              </a:rPr>
              <a:t> oleh </a:t>
            </a:r>
            <a:r>
              <a:rPr lang="en-ID" sz="1100" dirty="0" err="1">
                <a:solidFill>
                  <a:schemeClr val="tx1">
                    <a:lumMod val="95000"/>
                    <a:lumOff val="5000"/>
                  </a:schemeClr>
                </a:solidFill>
                <a:latin typeface="Montserrat"/>
              </a:rPr>
              <a:t>masyarakat</a:t>
            </a:r>
            <a:r>
              <a:rPr lang="en-ID" sz="1100" dirty="0">
                <a:solidFill>
                  <a:schemeClr val="tx1">
                    <a:lumMod val="95000"/>
                    <a:lumOff val="5000"/>
                  </a:schemeClr>
                </a:solidFill>
                <a:latin typeface="Montserrat"/>
              </a:rPr>
              <a:t> Indonesia.  </a:t>
            </a:r>
            <a:r>
              <a:rPr lang="en-ID" sz="1100" dirty="0" err="1">
                <a:solidFill>
                  <a:schemeClr val="tx1">
                    <a:lumMod val="95000"/>
                    <a:lumOff val="5000"/>
                  </a:schemeClr>
                </a:solidFill>
                <a:latin typeface="Montserrat"/>
              </a:rPr>
              <a:t>Dengan</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analisis</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deskriptif</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ini</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diharapkan</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masyarakat</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peneliti</a:t>
            </a:r>
            <a:r>
              <a:rPr lang="en-ID" sz="1100" dirty="0">
                <a:solidFill>
                  <a:schemeClr val="tx1">
                    <a:lumMod val="95000"/>
                    <a:lumOff val="5000"/>
                  </a:schemeClr>
                </a:solidFill>
                <a:latin typeface="Montserrat"/>
              </a:rPr>
              <a:t>, dan </a:t>
            </a:r>
            <a:r>
              <a:rPr lang="en-ID" sz="1100" dirty="0" err="1">
                <a:solidFill>
                  <a:schemeClr val="tx1">
                    <a:lumMod val="95000"/>
                    <a:lumOff val="5000"/>
                  </a:schemeClr>
                </a:solidFill>
                <a:latin typeface="Montserrat"/>
              </a:rPr>
              <a:t>pihak</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berwenang</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dapat</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memahami</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dampak</a:t>
            </a:r>
            <a:r>
              <a:rPr lang="en-ID" sz="1100" dirty="0">
                <a:solidFill>
                  <a:schemeClr val="tx1">
                    <a:lumMod val="95000"/>
                    <a:lumOff val="5000"/>
                  </a:schemeClr>
                </a:solidFill>
                <a:latin typeface="Montserrat"/>
              </a:rPr>
              <a:t> abusive tweet dan </a:t>
            </a:r>
            <a:r>
              <a:rPr lang="en-ID" sz="1100" dirty="0" err="1">
                <a:solidFill>
                  <a:schemeClr val="tx1">
                    <a:lumMod val="95000"/>
                    <a:lumOff val="5000"/>
                  </a:schemeClr>
                </a:solidFill>
                <a:latin typeface="Montserrat"/>
              </a:rPr>
              <a:t>mengambil</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langkah-langkah</a:t>
            </a:r>
            <a:r>
              <a:rPr lang="en-ID" sz="1100" dirty="0">
                <a:solidFill>
                  <a:schemeClr val="tx1">
                    <a:lumMod val="95000"/>
                    <a:lumOff val="5000"/>
                  </a:schemeClr>
                </a:solidFill>
                <a:latin typeface="Montserrat"/>
              </a:rPr>
              <a:t> yang </a:t>
            </a:r>
            <a:r>
              <a:rPr lang="en-ID" sz="1100" dirty="0" err="1">
                <a:solidFill>
                  <a:schemeClr val="tx1">
                    <a:lumMod val="95000"/>
                    <a:lumOff val="5000"/>
                  </a:schemeClr>
                </a:solidFill>
                <a:latin typeface="Montserrat"/>
              </a:rPr>
              <a:t>tepat</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untuk</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mengurangi</a:t>
            </a:r>
            <a:r>
              <a:rPr lang="en-ID" sz="1100" dirty="0">
                <a:solidFill>
                  <a:schemeClr val="tx1">
                    <a:lumMod val="95000"/>
                    <a:lumOff val="5000"/>
                  </a:schemeClr>
                </a:solidFill>
                <a:latin typeface="Montserrat"/>
              </a:rPr>
              <a:t> dan </a:t>
            </a:r>
            <a:r>
              <a:rPr lang="en-ID" sz="1100" dirty="0" err="1">
                <a:solidFill>
                  <a:schemeClr val="tx1">
                    <a:lumMod val="95000"/>
                    <a:lumOff val="5000"/>
                  </a:schemeClr>
                </a:solidFill>
                <a:latin typeface="Montserrat"/>
              </a:rPr>
              <a:t>mengatasi</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masalah</a:t>
            </a:r>
            <a:r>
              <a:rPr lang="en-ID" sz="1100" dirty="0">
                <a:solidFill>
                  <a:schemeClr val="tx1">
                    <a:lumMod val="95000"/>
                    <a:lumOff val="5000"/>
                  </a:schemeClr>
                </a:solidFill>
                <a:latin typeface="Montserrat"/>
              </a:rPr>
              <a:t> </a:t>
            </a:r>
            <a:r>
              <a:rPr lang="en-ID" sz="1100" dirty="0" err="1">
                <a:solidFill>
                  <a:schemeClr val="tx1">
                    <a:lumMod val="95000"/>
                    <a:lumOff val="5000"/>
                  </a:schemeClr>
                </a:solidFill>
                <a:latin typeface="Montserrat"/>
              </a:rPr>
              <a:t>ini</a:t>
            </a:r>
            <a:r>
              <a:rPr lang="en-ID" sz="1100" dirty="0">
                <a:solidFill>
                  <a:schemeClr val="tx1">
                    <a:lumMod val="95000"/>
                    <a:lumOff val="5000"/>
                  </a:schemeClr>
                </a:solidFill>
                <a:latin typeface="Montserrat"/>
              </a:rPr>
              <a:t>.</a:t>
            </a:r>
          </a:p>
          <a:p>
            <a:pPr algn="just">
              <a:lnSpc>
                <a:spcPct val="115000"/>
              </a:lnSpc>
            </a:pPr>
            <a:endParaRPr lang="en-ID" sz="1100" dirty="0">
              <a:solidFill>
                <a:schemeClr val="tx1">
                  <a:lumMod val="95000"/>
                  <a:lumOff val="5000"/>
                </a:schemeClr>
              </a:solidFill>
              <a:latin typeface="Montserrat"/>
            </a:endParaRPr>
          </a:p>
        </p:txBody>
      </p:sp>
      <p:pic>
        <p:nvPicPr>
          <p:cNvPr id="68" name="Google Shape;68;p14"/>
          <p:cNvPicPr preferRelativeResize="0"/>
          <p:nvPr/>
        </p:nvPicPr>
        <p:blipFill>
          <a:blip r:embed="rId5">
            <a:alphaModFix/>
          </a:blip>
          <a:stretch>
            <a:fillRect/>
          </a:stretch>
        </p:blipFill>
        <p:spPr>
          <a:xfrm>
            <a:off x="5026000" y="1052375"/>
            <a:ext cx="4117999" cy="31389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pic>
        <p:nvPicPr>
          <p:cNvPr id="243" name="Google Shape;243;p31"/>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244" name="Google Shape;244;p31"/>
          <p:cNvCxnSpPr>
            <a:endCxn id="245"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245" name="Google Shape;245;p31"/>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Membersihkan Data dengan Regex Dan Pandas</a:t>
            </a:r>
            <a:endParaRPr>
              <a:solidFill>
                <a:srgbClr val="761A79"/>
              </a:solidFill>
              <a:latin typeface="Montserrat ExtraBold"/>
              <a:ea typeface="Montserrat ExtraBold"/>
              <a:cs typeface="Montserrat ExtraBold"/>
              <a:sym typeface="Montserrat ExtraBold"/>
            </a:endParaRPr>
          </a:p>
        </p:txBody>
      </p:sp>
      <p:pic>
        <p:nvPicPr>
          <p:cNvPr id="246" name="Google Shape;246;p31"/>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247" name="Google Shape;247;p31"/>
          <p:cNvPicPr preferRelativeResize="0"/>
          <p:nvPr/>
        </p:nvPicPr>
        <p:blipFill>
          <a:blip r:embed="rId5">
            <a:alphaModFix/>
          </a:blip>
          <a:stretch>
            <a:fillRect/>
          </a:stretch>
        </p:blipFill>
        <p:spPr>
          <a:xfrm>
            <a:off x="605475" y="918241"/>
            <a:ext cx="6728374" cy="393082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761A79"/>
        </a:solidFill>
        <a:effectLst/>
      </p:bgPr>
    </p:bg>
    <p:spTree>
      <p:nvGrpSpPr>
        <p:cNvPr id="1" name="Shape 251"/>
        <p:cNvGrpSpPr/>
        <p:nvPr/>
      </p:nvGrpSpPr>
      <p:grpSpPr>
        <a:xfrm>
          <a:off x="0" y="0"/>
          <a:ext cx="0" cy="0"/>
          <a:chOff x="0" y="0"/>
          <a:chExt cx="0" cy="0"/>
        </a:xfrm>
      </p:grpSpPr>
      <p:pic>
        <p:nvPicPr>
          <p:cNvPr id="252" name="Google Shape;252;p32"/>
          <p:cNvPicPr preferRelativeResize="0"/>
          <p:nvPr/>
        </p:nvPicPr>
        <p:blipFill rotWithShape="1">
          <a:blip r:embed="rId3">
            <a:alphaModFix/>
          </a:blip>
          <a:srcRect/>
          <a:stretch/>
        </p:blipFill>
        <p:spPr>
          <a:xfrm>
            <a:off x="6608175" y="152400"/>
            <a:ext cx="2535837" cy="4838700"/>
          </a:xfrm>
          <a:prstGeom prst="rect">
            <a:avLst/>
          </a:prstGeom>
          <a:noFill/>
          <a:ln>
            <a:noFill/>
          </a:ln>
        </p:spPr>
      </p:pic>
      <p:pic>
        <p:nvPicPr>
          <p:cNvPr id="253" name="Google Shape;253;p32"/>
          <p:cNvPicPr preferRelativeResize="0"/>
          <p:nvPr/>
        </p:nvPicPr>
        <p:blipFill rotWithShape="1">
          <a:blip r:embed="rId4">
            <a:alphaModFix/>
          </a:blip>
          <a:srcRect/>
          <a:stretch/>
        </p:blipFill>
        <p:spPr>
          <a:xfrm>
            <a:off x="7694225" y="285362"/>
            <a:ext cx="989199" cy="290775"/>
          </a:xfrm>
          <a:prstGeom prst="rect">
            <a:avLst/>
          </a:prstGeom>
          <a:noFill/>
          <a:ln>
            <a:noFill/>
          </a:ln>
        </p:spPr>
      </p:pic>
      <p:cxnSp>
        <p:nvCxnSpPr>
          <p:cNvPr id="254" name="Google Shape;254;p32"/>
          <p:cNvCxnSpPr/>
          <p:nvPr/>
        </p:nvCxnSpPr>
        <p:spPr>
          <a:xfrm rot="10800000">
            <a:off x="2881325" y="427100"/>
            <a:ext cx="4643100" cy="0"/>
          </a:xfrm>
          <a:prstGeom prst="straightConnector1">
            <a:avLst/>
          </a:prstGeom>
          <a:noFill/>
          <a:ln w="19050" cap="flat" cmpd="sng">
            <a:solidFill>
              <a:srgbClr val="FFFFFF"/>
            </a:solidFill>
            <a:prstDash val="solid"/>
            <a:round/>
            <a:headEnd type="none" w="sm" len="sm"/>
            <a:tailEnd type="none" w="sm" len="sm"/>
          </a:ln>
        </p:spPr>
      </p:cxnSp>
      <p:sp>
        <p:nvSpPr>
          <p:cNvPr id="255" name="Google Shape;255;p32"/>
          <p:cNvSpPr txBox="1"/>
          <p:nvPr/>
        </p:nvSpPr>
        <p:spPr>
          <a:xfrm>
            <a:off x="689675" y="518500"/>
            <a:ext cx="4761000" cy="4282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000"/>
              </a:spcAft>
              <a:buNone/>
            </a:pPr>
            <a:endParaRPr b="1">
              <a:solidFill>
                <a:srgbClr val="F2AB2F"/>
              </a:solidFill>
              <a:latin typeface="Montserrat"/>
              <a:ea typeface="Montserrat"/>
              <a:cs typeface="Montserrat"/>
              <a:sym typeface="Montserrat"/>
            </a:endParaRPr>
          </a:p>
        </p:txBody>
      </p:sp>
      <p:sp>
        <p:nvSpPr>
          <p:cNvPr id="256" name="Google Shape;256;p32"/>
          <p:cNvSpPr txBox="1"/>
          <p:nvPr/>
        </p:nvSpPr>
        <p:spPr>
          <a:xfrm>
            <a:off x="454375" y="130670"/>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ontserrat ExtraBold"/>
              <a:ea typeface="Montserrat ExtraBold"/>
              <a:cs typeface="Montserrat ExtraBold"/>
              <a:sym typeface="Montserrat ExtraBold"/>
            </a:endParaRPr>
          </a:p>
        </p:txBody>
      </p:sp>
      <p:sp>
        <p:nvSpPr>
          <p:cNvPr id="257" name="Google Shape;257;p32"/>
          <p:cNvSpPr txBox="1"/>
          <p:nvPr/>
        </p:nvSpPr>
        <p:spPr>
          <a:xfrm>
            <a:off x="1592250" y="2219550"/>
            <a:ext cx="5959500" cy="1009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rgbClr val="000000"/>
              </a:buClr>
              <a:buSzPts val="1400"/>
              <a:buFont typeface="Arial"/>
              <a:buNone/>
            </a:pPr>
            <a:r>
              <a:rPr lang="id" sz="3200" b="1">
                <a:solidFill>
                  <a:srgbClr val="FFFFFF"/>
                </a:solidFill>
                <a:latin typeface="Montserrat"/>
                <a:ea typeface="Montserrat"/>
                <a:cs typeface="Montserrat"/>
                <a:sym typeface="Montserrat"/>
              </a:rPr>
              <a:t>Analisis Data Menggunakan Statistik Deskriptif</a:t>
            </a:r>
            <a:endParaRPr sz="3200" b="1">
              <a:solidFill>
                <a:srgbClr val="FFFFFF"/>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pic>
        <p:nvPicPr>
          <p:cNvPr id="262" name="Google Shape;262;p33"/>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263" name="Google Shape;263;p33"/>
          <p:cNvCxnSpPr>
            <a:endCxn id="264"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264" name="Google Shape;264;p33"/>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Analisis Data Menggunakan Statistik Deskriptif</a:t>
            </a:r>
            <a:endParaRPr>
              <a:solidFill>
                <a:srgbClr val="761A79"/>
              </a:solidFill>
              <a:latin typeface="Montserrat ExtraBold"/>
              <a:ea typeface="Montserrat ExtraBold"/>
              <a:cs typeface="Montserrat ExtraBold"/>
              <a:sym typeface="Montserrat ExtraBold"/>
            </a:endParaRPr>
          </a:p>
        </p:txBody>
      </p:sp>
      <p:pic>
        <p:nvPicPr>
          <p:cNvPr id="265" name="Google Shape;265;p33"/>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266" name="Google Shape;266;p33"/>
          <p:cNvPicPr preferRelativeResize="0"/>
          <p:nvPr/>
        </p:nvPicPr>
        <p:blipFill>
          <a:blip r:embed="rId5">
            <a:alphaModFix/>
          </a:blip>
          <a:stretch>
            <a:fillRect/>
          </a:stretch>
        </p:blipFill>
        <p:spPr>
          <a:xfrm>
            <a:off x="611671" y="1373850"/>
            <a:ext cx="5684100" cy="631567"/>
          </a:xfrm>
          <a:prstGeom prst="rect">
            <a:avLst/>
          </a:prstGeom>
          <a:noFill/>
          <a:ln>
            <a:noFill/>
          </a:ln>
        </p:spPr>
      </p:pic>
      <p:sp>
        <p:nvSpPr>
          <p:cNvPr id="267" name="Google Shape;267;p33"/>
          <p:cNvSpPr txBox="1"/>
          <p:nvPr/>
        </p:nvSpPr>
        <p:spPr>
          <a:xfrm>
            <a:off x="596550" y="779275"/>
            <a:ext cx="56229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200">
                <a:latin typeface="Montserrat"/>
                <a:ea typeface="Montserrat"/>
                <a:cs typeface="Montserrat"/>
                <a:sym typeface="Montserrat"/>
              </a:rPr>
              <a:t>Membuat Kolom baru berisi jumlah karakter dari tweet yang telah dibersihkan</a:t>
            </a:r>
            <a:endParaRPr sz="1200">
              <a:latin typeface="Montserrat"/>
              <a:ea typeface="Montserrat"/>
              <a:cs typeface="Montserrat"/>
              <a:sym typeface="Montserrat"/>
            </a:endParaRPr>
          </a:p>
        </p:txBody>
      </p:sp>
      <p:pic>
        <p:nvPicPr>
          <p:cNvPr id="268" name="Google Shape;268;p33"/>
          <p:cNvPicPr preferRelativeResize="0"/>
          <p:nvPr/>
        </p:nvPicPr>
        <p:blipFill>
          <a:blip r:embed="rId6">
            <a:alphaModFix/>
          </a:blip>
          <a:stretch>
            <a:fillRect/>
          </a:stretch>
        </p:blipFill>
        <p:spPr>
          <a:xfrm>
            <a:off x="596550" y="2975075"/>
            <a:ext cx="5684101" cy="572700"/>
          </a:xfrm>
          <a:prstGeom prst="rect">
            <a:avLst/>
          </a:prstGeom>
          <a:noFill/>
          <a:ln>
            <a:noFill/>
          </a:ln>
        </p:spPr>
      </p:pic>
      <p:sp>
        <p:nvSpPr>
          <p:cNvPr id="269" name="Google Shape;269;p33"/>
          <p:cNvSpPr txBox="1"/>
          <p:nvPr/>
        </p:nvSpPr>
        <p:spPr>
          <a:xfrm>
            <a:off x="634650" y="2592650"/>
            <a:ext cx="5546700" cy="369300"/>
          </a:xfrm>
          <a:prstGeom prst="rect">
            <a:avLst/>
          </a:prstGeom>
          <a:noFill/>
          <a:ln>
            <a:noFill/>
          </a:ln>
        </p:spPr>
        <p:txBody>
          <a:bodyPr spcFirstLastPara="1" wrap="square" lIns="91425" tIns="91425" rIns="91425" bIns="91425" anchor="t" anchorCtr="0">
            <a:spAutoFit/>
          </a:bodyPr>
          <a:lstStyle/>
          <a:p>
            <a:pPr marL="0" marR="38100" lvl="0" indent="0" algn="l" rtl="0">
              <a:lnSpc>
                <a:spcPct val="128571"/>
              </a:lnSpc>
              <a:spcBef>
                <a:spcPts val="0"/>
              </a:spcBef>
              <a:spcAft>
                <a:spcPts val="0"/>
              </a:spcAft>
              <a:buNone/>
            </a:pPr>
            <a:r>
              <a:rPr lang="id" sz="1200">
                <a:solidFill>
                  <a:srgbClr val="202124"/>
                </a:solidFill>
                <a:highlight>
                  <a:srgbClr val="F8F9FA"/>
                </a:highlight>
              </a:rPr>
              <a:t>Membuat kolom baru berisi jumlah kata dari tweet yang telah dibersihkan</a:t>
            </a:r>
            <a:endParaRPr sz="1200">
              <a:solidFill>
                <a:srgbClr val="202124"/>
              </a:solidFill>
              <a:highlight>
                <a:srgbClr val="F8F9FA"/>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pic>
        <p:nvPicPr>
          <p:cNvPr id="274" name="Google Shape;274;p34"/>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275" name="Google Shape;275;p34"/>
          <p:cNvCxnSpPr>
            <a:endCxn id="276"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276" name="Google Shape;276;p34"/>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Analisis Data Menggunakan Statistik Deskriptif</a:t>
            </a:r>
            <a:endParaRPr>
              <a:solidFill>
                <a:srgbClr val="761A79"/>
              </a:solidFill>
              <a:latin typeface="Montserrat ExtraBold"/>
              <a:ea typeface="Montserrat ExtraBold"/>
              <a:cs typeface="Montserrat ExtraBold"/>
              <a:sym typeface="Montserrat ExtraBold"/>
            </a:endParaRPr>
          </a:p>
        </p:txBody>
      </p:sp>
      <p:pic>
        <p:nvPicPr>
          <p:cNvPr id="277" name="Google Shape;277;p34"/>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278" name="Google Shape;278;p34"/>
          <p:cNvSpPr txBox="1"/>
          <p:nvPr/>
        </p:nvSpPr>
        <p:spPr>
          <a:xfrm>
            <a:off x="596550" y="779275"/>
            <a:ext cx="5622900" cy="844500"/>
          </a:xfrm>
          <a:prstGeom prst="rect">
            <a:avLst/>
          </a:prstGeom>
          <a:noFill/>
          <a:ln>
            <a:noFill/>
          </a:ln>
        </p:spPr>
        <p:txBody>
          <a:bodyPr spcFirstLastPara="1" wrap="square" lIns="91425" tIns="91425" rIns="91425" bIns="91425" anchor="t" anchorCtr="0">
            <a:spAutoFit/>
          </a:bodyPr>
          <a:lstStyle/>
          <a:p>
            <a:pPr marL="0" marR="38100" lvl="0" indent="0" algn="l" rtl="0">
              <a:lnSpc>
                <a:spcPct val="128571"/>
              </a:lnSpc>
              <a:spcBef>
                <a:spcPts val="0"/>
              </a:spcBef>
              <a:spcAft>
                <a:spcPts val="0"/>
              </a:spcAft>
              <a:buNone/>
            </a:pPr>
            <a:r>
              <a:rPr lang="id" sz="1200">
                <a:solidFill>
                  <a:srgbClr val="202124"/>
                </a:solidFill>
                <a:highlight>
                  <a:srgbClr val="F8F9FA"/>
                </a:highlight>
                <a:latin typeface="Montserrat"/>
                <a:ea typeface="Montserrat"/>
                <a:cs typeface="Montserrat"/>
                <a:sym typeface="Montserrat"/>
              </a:rPr>
              <a:t>Kolom yang berisi jumlah karakter dan jumlah kata dari tweet yang dibersihkan telah dibuat</a:t>
            </a:r>
            <a:endParaRPr sz="1200">
              <a:solidFill>
                <a:srgbClr val="202124"/>
              </a:solidFill>
              <a:highlight>
                <a:srgbClr val="F8F9FA"/>
              </a:highlight>
              <a:latin typeface="Montserrat"/>
              <a:ea typeface="Montserrat"/>
              <a:cs typeface="Montserrat"/>
              <a:sym typeface="Montserrat"/>
            </a:endParaRPr>
          </a:p>
          <a:p>
            <a:pPr marL="0" lvl="0" indent="0" algn="l" rtl="0">
              <a:spcBef>
                <a:spcPts val="0"/>
              </a:spcBef>
              <a:spcAft>
                <a:spcPts val="0"/>
              </a:spcAft>
              <a:buNone/>
            </a:pPr>
            <a:endParaRPr sz="1200">
              <a:latin typeface="Montserrat"/>
              <a:ea typeface="Montserrat"/>
              <a:cs typeface="Montserrat"/>
              <a:sym typeface="Montserrat"/>
            </a:endParaRPr>
          </a:p>
        </p:txBody>
      </p:sp>
      <p:pic>
        <p:nvPicPr>
          <p:cNvPr id="279" name="Google Shape;279;p34"/>
          <p:cNvPicPr preferRelativeResize="0"/>
          <p:nvPr/>
        </p:nvPicPr>
        <p:blipFill>
          <a:blip r:embed="rId5">
            <a:alphaModFix/>
          </a:blip>
          <a:stretch>
            <a:fillRect/>
          </a:stretch>
        </p:blipFill>
        <p:spPr>
          <a:xfrm>
            <a:off x="533400" y="1561975"/>
            <a:ext cx="7593326" cy="3305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pic>
        <p:nvPicPr>
          <p:cNvPr id="284" name="Google Shape;284;p35"/>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285" name="Google Shape;285;p35"/>
          <p:cNvCxnSpPr>
            <a:endCxn id="286"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286" name="Google Shape;286;p35"/>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Analisis Data Menggunakan Statistik Deskriptif</a:t>
            </a:r>
            <a:endParaRPr>
              <a:solidFill>
                <a:srgbClr val="761A79"/>
              </a:solidFill>
              <a:latin typeface="Montserrat ExtraBold"/>
              <a:ea typeface="Montserrat ExtraBold"/>
              <a:cs typeface="Montserrat ExtraBold"/>
              <a:sym typeface="Montserrat ExtraBold"/>
            </a:endParaRPr>
          </a:p>
        </p:txBody>
      </p:sp>
      <p:pic>
        <p:nvPicPr>
          <p:cNvPr id="287" name="Google Shape;287;p35"/>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288" name="Google Shape;288;p35"/>
          <p:cNvSpPr txBox="1"/>
          <p:nvPr/>
        </p:nvSpPr>
        <p:spPr>
          <a:xfrm>
            <a:off x="596550" y="779275"/>
            <a:ext cx="5622900" cy="97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200" b="1">
                <a:solidFill>
                  <a:srgbClr val="202124"/>
                </a:solidFill>
                <a:highlight>
                  <a:srgbClr val="F8F9FA"/>
                </a:highlight>
                <a:latin typeface="Montserrat"/>
                <a:ea typeface="Montserrat"/>
                <a:cs typeface="Montserrat"/>
                <a:sym typeface="Montserrat"/>
              </a:rPr>
              <a:t>Ukuran Tendensi Sentral</a:t>
            </a:r>
            <a:endParaRPr sz="1200" b="1">
              <a:solidFill>
                <a:srgbClr val="202124"/>
              </a:solidFill>
              <a:highlight>
                <a:srgbClr val="F8F9FA"/>
              </a:highlight>
              <a:latin typeface="Montserrat"/>
              <a:ea typeface="Montserrat"/>
              <a:cs typeface="Montserrat"/>
              <a:sym typeface="Montserrat"/>
            </a:endParaRPr>
          </a:p>
          <a:p>
            <a:pPr marL="0" lvl="0" indent="0" algn="l" rtl="0">
              <a:spcBef>
                <a:spcPts val="0"/>
              </a:spcBef>
              <a:spcAft>
                <a:spcPts val="0"/>
              </a:spcAft>
              <a:buNone/>
            </a:pPr>
            <a:endParaRPr sz="1200" b="1">
              <a:solidFill>
                <a:srgbClr val="202124"/>
              </a:solidFill>
              <a:highlight>
                <a:srgbClr val="F8F9FA"/>
              </a:highlight>
              <a:latin typeface="Montserrat"/>
              <a:ea typeface="Montserrat"/>
              <a:cs typeface="Montserrat"/>
              <a:sym typeface="Montserrat"/>
            </a:endParaRPr>
          </a:p>
          <a:p>
            <a:pPr marL="0" marR="38100" lvl="0" indent="0" algn="l" rtl="0">
              <a:lnSpc>
                <a:spcPct val="128571"/>
              </a:lnSpc>
              <a:spcBef>
                <a:spcPts val="0"/>
              </a:spcBef>
              <a:spcAft>
                <a:spcPts val="0"/>
              </a:spcAft>
              <a:buNone/>
            </a:pPr>
            <a:r>
              <a:rPr lang="id" sz="1200">
                <a:solidFill>
                  <a:srgbClr val="202124"/>
                </a:solidFill>
                <a:highlight>
                  <a:srgbClr val="F8F9FA"/>
                </a:highlight>
                <a:latin typeface="Montserrat"/>
                <a:ea typeface="Montserrat"/>
                <a:cs typeface="Montserrat"/>
                <a:sym typeface="Montserrat"/>
              </a:rPr>
              <a:t>adalah poin penting atau kesimpulan yang dapat mewakili jumlah</a:t>
            </a:r>
            <a:br>
              <a:rPr lang="id" sz="1200">
                <a:solidFill>
                  <a:srgbClr val="202124"/>
                </a:solidFill>
                <a:highlight>
                  <a:srgbClr val="F8F9FA"/>
                </a:highlight>
                <a:latin typeface="Montserrat"/>
                <a:ea typeface="Montserrat"/>
                <a:cs typeface="Montserrat"/>
                <a:sym typeface="Montserrat"/>
              </a:rPr>
            </a:br>
            <a:r>
              <a:rPr lang="id" sz="1200">
                <a:solidFill>
                  <a:srgbClr val="202124"/>
                </a:solidFill>
                <a:highlight>
                  <a:srgbClr val="F8F9FA"/>
                </a:highlight>
                <a:latin typeface="Montserrat"/>
                <a:ea typeface="Montserrat"/>
                <a:cs typeface="Montserrat"/>
                <a:sym typeface="Montserrat"/>
              </a:rPr>
              <a:t>data. Ada tiga cara yaitu Mean, Median, Modus</a:t>
            </a:r>
            <a:endParaRPr sz="1200">
              <a:solidFill>
                <a:srgbClr val="202124"/>
              </a:solidFill>
              <a:highlight>
                <a:srgbClr val="F8F9FA"/>
              </a:highlight>
              <a:latin typeface="Montserrat"/>
              <a:ea typeface="Montserrat"/>
              <a:cs typeface="Montserrat"/>
              <a:sym typeface="Montserrat"/>
            </a:endParaRPr>
          </a:p>
        </p:txBody>
      </p:sp>
      <p:pic>
        <p:nvPicPr>
          <p:cNvPr id="289" name="Google Shape;289;p35"/>
          <p:cNvPicPr preferRelativeResize="0"/>
          <p:nvPr/>
        </p:nvPicPr>
        <p:blipFill>
          <a:blip r:embed="rId5">
            <a:alphaModFix/>
          </a:blip>
          <a:stretch>
            <a:fillRect/>
          </a:stretch>
        </p:blipFill>
        <p:spPr>
          <a:xfrm>
            <a:off x="596550" y="1854500"/>
            <a:ext cx="4181400" cy="1773225"/>
          </a:xfrm>
          <a:prstGeom prst="rect">
            <a:avLst/>
          </a:prstGeom>
          <a:noFill/>
          <a:ln>
            <a:noFill/>
          </a:ln>
        </p:spPr>
      </p:pic>
      <p:pic>
        <p:nvPicPr>
          <p:cNvPr id="290" name="Google Shape;290;p35"/>
          <p:cNvPicPr preferRelativeResize="0"/>
          <p:nvPr/>
        </p:nvPicPr>
        <p:blipFill>
          <a:blip r:embed="rId6">
            <a:alphaModFix/>
          </a:blip>
          <a:stretch>
            <a:fillRect/>
          </a:stretch>
        </p:blipFill>
        <p:spPr>
          <a:xfrm>
            <a:off x="975125" y="3738775"/>
            <a:ext cx="1633525" cy="1286500"/>
          </a:xfrm>
          <a:prstGeom prst="rect">
            <a:avLst/>
          </a:prstGeom>
          <a:noFill/>
          <a:ln>
            <a:noFill/>
          </a:ln>
        </p:spPr>
      </p:pic>
      <p:pic>
        <p:nvPicPr>
          <p:cNvPr id="291" name="Google Shape;291;p35"/>
          <p:cNvPicPr preferRelativeResize="0"/>
          <p:nvPr/>
        </p:nvPicPr>
        <p:blipFill>
          <a:blip r:embed="rId7">
            <a:alphaModFix/>
          </a:blip>
          <a:stretch>
            <a:fillRect/>
          </a:stretch>
        </p:blipFill>
        <p:spPr>
          <a:xfrm>
            <a:off x="5404550" y="1570975"/>
            <a:ext cx="2682250" cy="21621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pic>
        <p:nvPicPr>
          <p:cNvPr id="296" name="Google Shape;296;p36"/>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297" name="Google Shape;297;p36"/>
          <p:cNvCxnSpPr>
            <a:endCxn id="298"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298" name="Google Shape;298;p36"/>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Analisis Data Menggunakan Statistik Deskriptif</a:t>
            </a:r>
            <a:endParaRPr>
              <a:solidFill>
                <a:srgbClr val="761A79"/>
              </a:solidFill>
              <a:latin typeface="Montserrat ExtraBold"/>
              <a:ea typeface="Montserrat ExtraBold"/>
              <a:cs typeface="Montserrat ExtraBold"/>
              <a:sym typeface="Montserrat ExtraBold"/>
            </a:endParaRPr>
          </a:p>
        </p:txBody>
      </p:sp>
      <p:pic>
        <p:nvPicPr>
          <p:cNvPr id="299" name="Google Shape;299;p36"/>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300" name="Google Shape;300;p36"/>
          <p:cNvSpPr txBox="1"/>
          <p:nvPr/>
        </p:nvSpPr>
        <p:spPr>
          <a:xfrm>
            <a:off x="596550" y="779275"/>
            <a:ext cx="5622900" cy="1137461"/>
          </a:xfrm>
          <a:prstGeom prst="rect">
            <a:avLst/>
          </a:prstGeom>
          <a:noFill/>
          <a:ln>
            <a:noFill/>
          </a:ln>
        </p:spPr>
        <p:txBody>
          <a:bodyPr spcFirstLastPara="1" wrap="square" lIns="91425" tIns="91425" rIns="91425" bIns="91425" anchor="t" anchorCtr="0">
            <a:spAutoFit/>
          </a:bodyPr>
          <a:lstStyle/>
          <a:p>
            <a:pPr marL="0" marR="38100" lvl="0" indent="0" algn="l" rtl="0">
              <a:lnSpc>
                <a:spcPct val="128571"/>
              </a:lnSpc>
              <a:spcBef>
                <a:spcPts val="0"/>
              </a:spcBef>
              <a:spcAft>
                <a:spcPts val="0"/>
              </a:spcAft>
              <a:buNone/>
            </a:pPr>
            <a:r>
              <a:rPr lang="id" sz="1200" b="1" dirty="0">
                <a:solidFill>
                  <a:srgbClr val="202124"/>
                </a:solidFill>
                <a:highlight>
                  <a:srgbClr val="F8F9FA"/>
                </a:highlight>
                <a:latin typeface="Montserrat"/>
                <a:ea typeface="Montserrat"/>
                <a:cs typeface="Montserrat"/>
                <a:sym typeface="Montserrat"/>
              </a:rPr>
              <a:t>Ukuran Penyebaran</a:t>
            </a:r>
            <a:endParaRPr sz="1200" b="1" dirty="0">
              <a:solidFill>
                <a:srgbClr val="202124"/>
              </a:solidFill>
              <a:highlight>
                <a:srgbClr val="F8F9FA"/>
              </a:highlight>
              <a:latin typeface="Montserrat"/>
              <a:ea typeface="Montserrat"/>
              <a:cs typeface="Montserrat"/>
              <a:sym typeface="Montserrat"/>
            </a:endParaRPr>
          </a:p>
          <a:p>
            <a:pPr marL="0" marR="38100" lvl="0" indent="0" algn="just" rtl="0">
              <a:lnSpc>
                <a:spcPct val="128571"/>
              </a:lnSpc>
              <a:spcBef>
                <a:spcPts val="0"/>
              </a:spcBef>
              <a:spcAft>
                <a:spcPts val="0"/>
              </a:spcAft>
              <a:buNone/>
            </a:pPr>
            <a:r>
              <a:rPr lang="id" sz="1200" dirty="0">
                <a:solidFill>
                  <a:srgbClr val="202124"/>
                </a:solidFill>
                <a:highlight>
                  <a:srgbClr val="F8F9FA"/>
                </a:highlight>
                <a:latin typeface="Montserrat"/>
                <a:ea typeface="Montserrat"/>
                <a:cs typeface="Montserrat"/>
                <a:sym typeface="Montserrat"/>
              </a:rPr>
              <a:t>Pendekatan ini adalah cara untuk menggambarkan seberapa tersebarnya data. Ada empat cara yaitu Range, Quartile, Interquartile Range, dan Standard Deviation.</a:t>
            </a:r>
            <a:endParaRPr sz="1200" dirty="0">
              <a:solidFill>
                <a:srgbClr val="202124"/>
              </a:solidFill>
              <a:highlight>
                <a:srgbClr val="F8F9FA"/>
              </a:highlight>
              <a:latin typeface="Montserrat"/>
              <a:ea typeface="Montserrat"/>
              <a:cs typeface="Montserrat"/>
              <a:sym typeface="Montserrat"/>
            </a:endParaRPr>
          </a:p>
        </p:txBody>
      </p:sp>
      <p:pic>
        <p:nvPicPr>
          <p:cNvPr id="301" name="Google Shape;301;p36"/>
          <p:cNvPicPr preferRelativeResize="0"/>
          <p:nvPr/>
        </p:nvPicPr>
        <p:blipFill>
          <a:blip r:embed="rId5">
            <a:alphaModFix/>
          </a:blip>
          <a:stretch>
            <a:fillRect/>
          </a:stretch>
        </p:blipFill>
        <p:spPr>
          <a:xfrm>
            <a:off x="554000" y="1939826"/>
            <a:ext cx="6098176" cy="22367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pic>
        <p:nvPicPr>
          <p:cNvPr id="306" name="Google Shape;306;p37"/>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307" name="Google Shape;307;p37"/>
          <p:cNvCxnSpPr>
            <a:endCxn id="308"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308" name="Google Shape;308;p37"/>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Analisis Data Menggunakan Statistik Deskriptif</a:t>
            </a:r>
            <a:endParaRPr>
              <a:solidFill>
                <a:srgbClr val="761A79"/>
              </a:solidFill>
              <a:latin typeface="Montserrat ExtraBold"/>
              <a:ea typeface="Montserrat ExtraBold"/>
              <a:cs typeface="Montserrat ExtraBold"/>
              <a:sym typeface="Montserrat ExtraBold"/>
            </a:endParaRPr>
          </a:p>
        </p:txBody>
      </p:sp>
      <p:pic>
        <p:nvPicPr>
          <p:cNvPr id="309" name="Google Shape;309;p37"/>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310" name="Google Shape;310;p37"/>
          <p:cNvPicPr preferRelativeResize="0"/>
          <p:nvPr/>
        </p:nvPicPr>
        <p:blipFill>
          <a:blip r:embed="rId5">
            <a:alphaModFix/>
          </a:blip>
          <a:stretch>
            <a:fillRect/>
          </a:stretch>
        </p:blipFill>
        <p:spPr>
          <a:xfrm>
            <a:off x="816625" y="1578925"/>
            <a:ext cx="2563001" cy="3216525"/>
          </a:xfrm>
          <a:prstGeom prst="rect">
            <a:avLst/>
          </a:prstGeom>
          <a:noFill/>
          <a:ln>
            <a:noFill/>
          </a:ln>
        </p:spPr>
      </p:pic>
      <p:sp>
        <p:nvSpPr>
          <p:cNvPr id="311" name="Google Shape;311;p37"/>
          <p:cNvSpPr txBox="1"/>
          <p:nvPr/>
        </p:nvSpPr>
        <p:spPr>
          <a:xfrm>
            <a:off x="533400" y="838200"/>
            <a:ext cx="4448400" cy="606900"/>
          </a:xfrm>
          <a:prstGeom prst="rect">
            <a:avLst/>
          </a:prstGeom>
          <a:noFill/>
          <a:ln>
            <a:noFill/>
          </a:ln>
        </p:spPr>
        <p:txBody>
          <a:bodyPr spcFirstLastPara="1" wrap="square" lIns="91425" tIns="91425" rIns="91425" bIns="91425" anchor="t" anchorCtr="0">
            <a:spAutoFit/>
          </a:bodyPr>
          <a:lstStyle/>
          <a:p>
            <a:pPr marL="0" marR="38100" lvl="0" indent="0" algn="l" rtl="0">
              <a:lnSpc>
                <a:spcPct val="128571"/>
              </a:lnSpc>
              <a:spcBef>
                <a:spcPts val="0"/>
              </a:spcBef>
              <a:spcAft>
                <a:spcPts val="0"/>
              </a:spcAft>
              <a:buNone/>
            </a:pPr>
            <a:r>
              <a:rPr lang="id" sz="1200">
                <a:solidFill>
                  <a:srgbClr val="202124"/>
                </a:solidFill>
                <a:highlight>
                  <a:srgbClr val="F8F9FA"/>
                </a:highlight>
                <a:latin typeface="Montserrat"/>
                <a:ea typeface="Montserrat"/>
                <a:cs typeface="Montserrat"/>
                <a:sym typeface="Montserrat"/>
              </a:rPr>
              <a:t>Kuartil adalah nilai yang membagi data berurutan menjadi empat bagian yang sama</a:t>
            </a:r>
            <a:endParaRPr sz="1200">
              <a:solidFill>
                <a:srgbClr val="202124"/>
              </a:solidFill>
              <a:highlight>
                <a:srgbClr val="F8F9FA"/>
              </a:highlight>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pic>
        <p:nvPicPr>
          <p:cNvPr id="316" name="Google Shape;316;p38"/>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317" name="Google Shape;317;p38"/>
          <p:cNvCxnSpPr>
            <a:endCxn id="318"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318" name="Google Shape;318;p38"/>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Analisis Data Menggunakan Statistik Deskriptif</a:t>
            </a:r>
            <a:endParaRPr>
              <a:solidFill>
                <a:srgbClr val="761A79"/>
              </a:solidFill>
              <a:latin typeface="Montserrat ExtraBold"/>
              <a:ea typeface="Montserrat ExtraBold"/>
              <a:cs typeface="Montserrat ExtraBold"/>
              <a:sym typeface="Montserrat ExtraBold"/>
            </a:endParaRPr>
          </a:p>
        </p:txBody>
      </p:sp>
      <p:pic>
        <p:nvPicPr>
          <p:cNvPr id="319" name="Google Shape;319;p38"/>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320" name="Google Shape;320;p38"/>
          <p:cNvSpPr txBox="1"/>
          <p:nvPr/>
        </p:nvSpPr>
        <p:spPr>
          <a:xfrm>
            <a:off x="461625" y="937750"/>
            <a:ext cx="4509900" cy="861000"/>
          </a:xfrm>
          <a:prstGeom prst="rect">
            <a:avLst/>
          </a:prstGeom>
          <a:noFill/>
          <a:ln>
            <a:noFill/>
          </a:ln>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id" sz="1200">
                <a:latin typeface="Montserrat"/>
                <a:ea typeface="Montserrat"/>
                <a:cs typeface="Montserrat"/>
                <a:sym typeface="Montserrat"/>
              </a:rPr>
              <a:t>Outlier adalah nilai data yang melebihi batas tertentu dari suatu variabel/kolom.</a:t>
            </a:r>
            <a:endParaRPr sz="1200">
              <a:latin typeface="Montserrat"/>
              <a:ea typeface="Montserrat"/>
              <a:cs typeface="Montserrat"/>
              <a:sym typeface="Montserrat"/>
            </a:endParaRPr>
          </a:p>
          <a:p>
            <a:pPr marL="0" lvl="0" indent="0" algn="l" rtl="0">
              <a:lnSpc>
                <a:spcPct val="115000"/>
              </a:lnSpc>
              <a:spcBef>
                <a:spcPts val="0"/>
              </a:spcBef>
              <a:spcAft>
                <a:spcPts val="0"/>
              </a:spcAft>
              <a:buNone/>
            </a:pPr>
            <a:endParaRPr sz="1200">
              <a:latin typeface="Montserrat"/>
              <a:ea typeface="Montserrat"/>
              <a:cs typeface="Montserrat"/>
              <a:sym typeface="Montserrat"/>
            </a:endParaRPr>
          </a:p>
        </p:txBody>
      </p:sp>
      <p:pic>
        <p:nvPicPr>
          <p:cNvPr id="321" name="Google Shape;321;p38"/>
          <p:cNvPicPr preferRelativeResize="0"/>
          <p:nvPr/>
        </p:nvPicPr>
        <p:blipFill>
          <a:blip r:embed="rId5">
            <a:alphaModFix/>
          </a:blip>
          <a:stretch>
            <a:fillRect/>
          </a:stretch>
        </p:blipFill>
        <p:spPr>
          <a:xfrm>
            <a:off x="614400" y="1663278"/>
            <a:ext cx="1371600" cy="2628900"/>
          </a:xfrm>
          <a:prstGeom prst="rect">
            <a:avLst/>
          </a:prstGeom>
          <a:noFill/>
          <a:ln>
            <a:noFill/>
          </a:ln>
        </p:spPr>
      </p:pic>
      <p:pic>
        <p:nvPicPr>
          <p:cNvPr id="322" name="Google Shape;322;p38"/>
          <p:cNvPicPr preferRelativeResize="0"/>
          <p:nvPr/>
        </p:nvPicPr>
        <p:blipFill>
          <a:blip r:embed="rId6">
            <a:alphaModFix/>
          </a:blip>
          <a:stretch>
            <a:fillRect/>
          </a:stretch>
        </p:blipFill>
        <p:spPr>
          <a:xfrm>
            <a:off x="2495375" y="1580450"/>
            <a:ext cx="3199507" cy="303995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pic>
        <p:nvPicPr>
          <p:cNvPr id="327" name="Google Shape;327;p39"/>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328" name="Google Shape;328;p39"/>
          <p:cNvCxnSpPr>
            <a:endCxn id="329"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329" name="Google Shape;329;p39"/>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92500" lnSpcReduction="20000"/>
          </a:bodyPr>
          <a:lstStyle/>
          <a:p>
            <a:pPr marL="0" lvl="0" indent="0" algn="l" rtl="0">
              <a:spcBef>
                <a:spcPts val="0"/>
              </a:spcBef>
              <a:spcAft>
                <a:spcPts val="0"/>
              </a:spcAft>
              <a:buClr>
                <a:schemeClr val="dk1"/>
              </a:buClr>
              <a:buSzPct val="100000"/>
              <a:buFont typeface="Arial"/>
              <a:buNone/>
            </a:pPr>
            <a:r>
              <a:rPr lang="id">
                <a:solidFill>
                  <a:srgbClr val="761A79"/>
                </a:solidFill>
                <a:latin typeface="Montserrat ExtraBold"/>
                <a:ea typeface="Montserrat ExtraBold"/>
                <a:cs typeface="Montserrat ExtraBold"/>
                <a:sym typeface="Montserrat ExtraBold"/>
              </a:rPr>
              <a:t>Analisis Data Menggunakan Statistik Deskriptif</a:t>
            </a:r>
            <a:endParaRPr>
              <a:solidFill>
                <a:srgbClr val="761A79"/>
              </a:solidFill>
              <a:latin typeface="Montserrat ExtraBold"/>
              <a:ea typeface="Montserrat ExtraBold"/>
              <a:cs typeface="Montserrat ExtraBold"/>
              <a:sym typeface="Montserrat ExtraBold"/>
            </a:endParaRPr>
          </a:p>
        </p:txBody>
      </p:sp>
      <p:pic>
        <p:nvPicPr>
          <p:cNvPr id="330" name="Google Shape;330;p39"/>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331" name="Google Shape;331;p39"/>
          <p:cNvPicPr preferRelativeResize="0"/>
          <p:nvPr/>
        </p:nvPicPr>
        <p:blipFill>
          <a:blip r:embed="rId5">
            <a:alphaModFix/>
          </a:blip>
          <a:stretch>
            <a:fillRect/>
          </a:stretch>
        </p:blipFill>
        <p:spPr>
          <a:xfrm>
            <a:off x="152400" y="1175420"/>
            <a:ext cx="1907177" cy="3039949"/>
          </a:xfrm>
          <a:prstGeom prst="rect">
            <a:avLst/>
          </a:prstGeom>
          <a:noFill/>
          <a:ln>
            <a:noFill/>
          </a:ln>
        </p:spPr>
      </p:pic>
      <p:pic>
        <p:nvPicPr>
          <p:cNvPr id="332" name="Google Shape;332;p39"/>
          <p:cNvPicPr preferRelativeResize="0"/>
          <p:nvPr/>
        </p:nvPicPr>
        <p:blipFill>
          <a:blip r:embed="rId6">
            <a:alphaModFix/>
          </a:blip>
          <a:stretch>
            <a:fillRect/>
          </a:stretch>
        </p:blipFill>
        <p:spPr>
          <a:xfrm>
            <a:off x="2240825" y="1165659"/>
            <a:ext cx="2265725" cy="3569725"/>
          </a:xfrm>
          <a:prstGeom prst="rect">
            <a:avLst/>
          </a:prstGeom>
          <a:noFill/>
          <a:ln>
            <a:noFill/>
          </a:ln>
        </p:spPr>
      </p:pic>
      <p:pic>
        <p:nvPicPr>
          <p:cNvPr id="333" name="Google Shape;333;p39"/>
          <p:cNvPicPr preferRelativeResize="0"/>
          <p:nvPr/>
        </p:nvPicPr>
        <p:blipFill>
          <a:blip r:embed="rId7">
            <a:alphaModFix/>
          </a:blip>
          <a:stretch>
            <a:fillRect/>
          </a:stretch>
        </p:blipFill>
        <p:spPr>
          <a:xfrm>
            <a:off x="4685001" y="1167564"/>
            <a:ext cx="1814775" cy="3137776"/>
          </a:xfrm>
          <a:prstGeom prst="rect">
            <a:avLst/>
          </a:prstGeom>
          <a:noFill/>
          <a:ln>
            <a:noFill/>
          </a:ln>
        </p:spPr>
      </p:pic>
      <p:pic>
        <p:nvPicPr>
          <p:cNvPr id="334" name="Google Shape;334;p39"/>
          <p:cNvPicPr preferRelativeResize="0"/>
          <p:nvPr/>
        </p:nvPicPr>
        <p:blipFill>
          <a:blip r:embed="rId8">
            <a:alphaModFix/>
          </a:blip>
          <a:stretch>
            <a:fillRect/>
          </a:stretch>
        </p:blipFill>
        <p:spPr>
          <a:xfrm>
            <a:off x="6781375" y="1159482"/>
            <a:ext cx="2265724" cy="3569726"/>
          </a:xfrm>
          <a:prstGeom prst="rect">
            <a:avLst/>
          </a:prstGeom>
          <a:noFill/>
          <a:ln>
            <a:noFill/>
          </a:ln>
        </p:spPr>
      </p:pic>
      <p:sp>
        <p:nvSpPr>
          <p:cNvPr id="335" name="Google Shape;335;p39"/>
          <p:cNvSpPr txBox="1"/>
          <p:nvPr/>
        </p:nvSpPr>
        <p:spPr>
          <a:xfrm>
            <a:off x="184400"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1200">
                <a:latin typeface="Montserrat"/>
                <a:ea typeface="Montserrat"/>
                <a:cs typeface="Montserrat"/>
                <a:sym typeface="Montserrat"/>
              </a:rPr>
              <a:t>Varians</a:t>
            </a:r>
            <a:endParaRPr sz="1200">
              <a:latin typeface="Montserrat"/>
              <a:ea typeface="Montserrat"/>
              <a:cs typeface="Montserrat"/>
              <a:sym typeface="Montserrat"/>
            </a:endParaRPr>
          </a:p>
        </p:txBody>
      </p:sp>
      <p:sp>
        <p:nvSpPr>
          <p:cNvPr id="336" name="Google Shape;336;p39"/>
          <p:cNvSpPr txBox="1"/>
          <p:nvPr/>
        </p:nvSpPr>
        <p:spPr>
          <a:xfrm>
            <a:off x="2434713"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1200">
                <a:latin typeface="Montserrat"/>
                <a:ea typeface="Montserrat"/>
                <a:cs typeface="Montserrat"/>
                <a:sym typeface="Montserrat"/>
              </a:rPr>
              <a:t>Deviasi Standar</a:t>
            </a:r>
            <a:endParaRPr sz="1200">
              <a:latin typeface="Montserrat"/>
              <a:ea typeface="Montserrat"/>
              <a:cs typeface="Montserrat"/>
              <a:sym typeface="Montserrat"/>
            </a:endParaRPr>
          </a:p>
        </p:txBody>
      </p:sp>
      <p:sp>
        <p:nvSpPr>
          <p:cNvPr id="337" name="Google Shape;337;p39"/>
          <p:cNvSpPr txBox="1"/>
          <p:nvPr/>
        </p:nvSpPr>
        <p:spPr>
          <a:xfrm>
            <a:off x="4733938"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1200">
                <a:latin typeface="Montserrat"/>
                <a:ea typeface="Montserrat"/>
                <a:cs typeface="Montserrat"/>
                <a:sym typeface="Montserrat"/>
              </a:rPr>
              <a:t>Ukuran Kemiringan</a:t>
            </a:r>
            <a:endParaRPr sz="1200">
              <a:latin typeface="Montserrat"/>
              <a:ea typeface="Montserrat"/>
              <a:cs typeface="Montserrat"/>
              <a:sym typeface="Montserrat"/>
            </a:endParaRPr>
          </a:p>
        </p:txBody>
      </p:sp>
      <p:sp>
        <p:nvSpPr>
          <p:cNvPr id="338" name="Google Shape;338;p39"/>
          <p:cNvSpPr txBox="1"/>
          <p:nvPr/>
        </p:nvSpPr>
        <p:spPr>
          <a:xfrm>
            <a:off x="7006863"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1200">
                <a:latin typeface="Montserrat"/>
                <a:ea typeface="Montserrat"/>
                <a:cs typeface="Montserrat"/>
                <a:sym typeface="Montserrat"/>
              </a:rPr>
              <a:t>Ukuran Keruncingan</a:t>
            </a:r>
            <a:endParaRPr sz="1200">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761A79"/>
        </a:solidFill>
        <a:effectLst/>
      </p:bgPr>
    </p:bg>
    <p:spTree>
      <p:nvGrpSpPr>
        <p:cNvPr id="1" name="Shape 342"/>
        <p:cNvGrpSpPr/>
        <p:nvPr/>
      </p:nvGrpSpPr>
      <p:grpSpPr>
        <a:xfrm>
          <a:off x="0" y="0"/>
          <a:ext cx="0" cy="0"/>
          <a:chOff x="0" y="0"/>
          <a:chExt cx="0" cy="0"/>
        </a:xfrm>
      </p:grpSpPr>
      <p:pic>
        <p:nvPicPr>
          <p:cNvPr id="343" name="Google Shape;343;p40"/>
          <p:cNvPicPr preferRelativeResize="0"/>
          <p:nvPr/>
        </p:nvPicPr>
        <p:blipFill rotWithShape="1">
          <a:blip r:embed="rId3">
            <a:alphaModFix/>
          </a:blip>
          <a:srcRect/>
          <a:stretch/>
        </p:blipFill>
        <p:spPr>
          <a:xfrm>
            <a:off x="6608175" y="152400"/>
            <a:ext cx="2535837" cy="4838700"/>
          </a:xfrm>
          <a:prstGeom prst="rect">
            <a:avLst/>
          </a:prstGeom>
          <a:noFill/>
          <a:ln>
            <a:noFill/>
          </a:ln>
        </p:spPr>
      </p:pic>
      <p:pic>
        <p:nvPicPr>
          <p:cNvPr id="344" name="Google Shape;344;p40"/>
          <p:cNvPicPr preferRelativeResize="0"/>
          <p:nvPr/>
        </p:nvPicPr>
        <p:blipFill rotWithShape="1">
          <a:blip r:embed="rId4">
            <a:alphaModFix/>
          </a:blip>
          <a:srcRect/>
          <a:stretch/>
        </p:blipFill>
        <p:spPr>
          <a:xfrm>
            <a:off x="7694225" y="285362"/>
            <a:ext cx="989199" cy="290775"/>
          </a:xfrm>
          <a:prstGeom prst="rect">
            <a:avLst/>
          </a:prstGeom>
          <a:noFill/>
          <a:ln>
            <a:noFill/>
          </a:ln>
        </p:spPr>
      </p:pic>
      <p:cxnSp>
        <p:nvCxnSpPr>
          <p:cNvPr id="345" name="Google Shape;345;p40"/>
          <p:cNvCxnSpPr/>
          <p:nvPr/>
        </p:nvCxnSpPr>
        <p:spPr>
          <a:xfrm rot="10800000">
            <a:off x="2881325" y="427100"/>
            <a:ext cx="4643100" cy="0"/>
          </a:xfrm>
          <a:prstGeom prst="straightConnector1">
            <a:avLst/>
          </a:prstGeom>
          <a:noFill/>
          <a:ln w="19050" cap="flat" cmpd="sng">
            <a:solidFill>
              <a:srgbClr val="FFFFFF"/>
            </a:solidFill>
            <a:prstDash val="solid"/>
            <a:round/>
            <a:headEnd type="none" w="sm" len="sm"/>
            <a:tailEnd type="none" w="sm" len="sm"/>
          </a:ln>
        </p:spPr>
      </p:cxnSp>
      <p:sp>
        <p:nvSpPr>
          <p:cNvPr id="346" name="Google Shape;346;p40"/>
          <p:cNvSpPr txBox="1"/>
          <p:nvPr/>
        </p:nvSpPr>
        <p:spPr>
          <a:xfrm>
            <a:off x="454375" y="130670"/>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ontserrat ExtraBold"/>
              <a:ea typeface="Montserrat ExtraBold"/>
              <a:cs typeface="Montserrat ExtraBold"/>
              <a:sym typeface="Montserrat ExtraBold"/>
            </a:endParaRPr>
          </a:p>
        </p:txBody>
      </p:sp>
      <p:sp>
        <p:nvSpPr>
          <p:cNvPr id="347" name="Google Shape;347;p40"/>
          <p:cNvSpPr txBox="1"/>
          <p:nvPr/>
        </p:nvSpPr>
        <p:spPr>
          <a:xfrm>
            <a:off x="1592250" y="2219550"/>
            <a:ext cx="5959500" cy="1009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rgbClr val="000000"/>
              </a:buClr>
              <a:buSzPts val="1400"/>
              <a:buFont typeface="Arial"/>
              <a:buNone/>
            </a:pPr>
            <a:r>
              <a:rPr lang="id" sz="3200" b="1">
                <a:solidFill>
                  <a:srgbClr val="FFFFFF"/>
                </a:solidFill>
                <a:latin typeface="Montserrat"/>
                <a:ea typeface="Montserrat"/>
                <a:cs typeface="Montserrat"/>
                <a:sym typeface="Montserrat"/>
              </a:rPr>
              <a:t>Visualisasi Data</a:t>
            </a:r>
            <a:endParaRPr sz="3200" b="1">
              <a:solidFill>
                <a:srgbClr val="FFFFFF"/>
              </a:solidFill>
              <a:latin typeface="Montserrat"/>
              <a:ea typeface="Montserrat"/>
              <a:cs typeface="Montserrat"/>
              <a:sym typeface="Montserrat"/>
            </a:endParaRPr>
          </a:p>
          <a:p>
            <a:pPr marL="0" marR="0" lvl="0" indent="0" algn="l" rtl="0">
              <a:lnSpc>
                <a:spcPct val="115000"/>
              </a:lnSpc>
              <a:spcBef>
                <a:spcPts val="0"/>
              </a:spcBef>
              <a:spcAft>
                <a:spcPts val="0"/>
              </a:spcAft>
              <a:buClr>
                <a:srgbClr val="000000"/>
              </a:buClr>
              <a:buSzPts val="1400"/>
              <a:buFont typeface="Arial"/>
              <a:buNone/>
            </a:pPr>
            <a:endParaRPr sz="3200" b="1">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pic>
        <p:nvPicPr>
          <p:cNvPr id="63" name="Google Shape;63;p14"/>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64" name="Google Shape;64;p14"/>
          <p:cNvCxnSpPr/>
          <p:nvPr/>
        </p:nvCxnSpPr>
        <p:spPr>
          <a:xfrm flipH="1">
            <a:off x="2485025" y="503300"/>
            <a:ext cx="4810800" cy="4800"/>
          </a:xfrm>
          <a:prstGeom prst="straightConnector1">
            <a:avLst/>
          </a:prstGeom>
          <a:noFill/>
          <a:ln w="19050" cap="flat" cmpd="sng">
            <a:solidFill>
              <a:srgbClr val="761A79"/>
            </a:solidFill>
            <a:prstDash val="solid"/>
            <a:round/>
            <a:headEnd type="none" w="sm" len="sm"/>
            <a:tailEnd type="none" w="sm" len="sm"/>
          </a:ln>
        </p:spPr>
      </p:cxnSp>
      <p:sp>
        <p:nvSpPr>
          <p:cNvPr id="65" name="Google Shape;65;p14"/>
          <p:cNvSpPr txBox="1"/>
          <p:nvPr/>
        </p:nvSpPr>
        <p:spPr>
          <a:xfrm>
            <a:off x="454375" y="179411"/>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r>
              <a:rPr lang="id">
                <a:solidFill>
                  <a:srgbClr val="761A79"/>
                </a:solidFill>
                <a:latin typeface="Montserrat ExtraBold"/>
                <a:ea typeface="Montserrat ExtraBold"/>
                <a:cs typeface="Montserrat ExtraBold"/>
                <a:sym typeface="Montserrat ExtraBold"/>
              </a:rPr>
              <a:t>Latar Belakang</a:t>
            </a:r>
            <a:endParaRPr sz="1400" b="0" i="0" u="none" strike="noStrike" cap="none">
              <a:solidFill>
                <a:srgbClr val="761A79"/>
              </a:solidFill>
              <a:latin typeface="Montserrat ExtraBold"/>
              <a:ea typeface="Montserrat ExtraBold"/>
              <a:cs typeface="Montserrat ExtraBold"/>
              <a:sym typeface="Montserrat ExtraBold"/>
            </a:endParaRPr>
          </a:p>
        </p:txBody>
      </p:sp>
      <p:pic>
        <p:nvPicPr>
          <p:cNvPr id="66" name="Google Shape;66;p14"/>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67" name="Google Shape;67;p14"/>
          <p:cNvSpPr txBox="1"/>
          <p:nvPr/>
        </p:nvSpPr>
        <p:spPr>
          <a:xfrm>
            <a:off x="454375" y="717100"/>
            <a:ext cx="5257200" cy="4083600"/>
          </a:xfrm>
          <a:prstGeom prst="rect">
            <a:avLst/>
          </a:prstGeom>
          <a:noFill/>
          <a:ln>
            <a:noFill/>
          </a:ln>
        </p:spPr>
        <p:txBody>
          <a:bodyPr spcFirstLastPara="1" wrap="square" lIns="91425" tIns="91425" rIns="91425" bIns="91425" anchor="ctr" anchorCtr="0">
            <a:noAutofit/>
          </a:bodyPr>
          <a:lstStyle/>
          <a:p>
            <a:pPr algn="just">
              <a:lnSpc>
                <a:spcPct val="115000"/>
              </a:lnSpc>
            </a:pPr>
            <a:endParaRPr lang="en-ID" sz="1100" dirty="0">
              <a:solidFill>
                <a:schemeClr val="tx1">
                  <a:lumMod val="95000"/>
                  <a:lumOff val="5000"/>
                </a:schemeClr>
              </a:solidFill>
              <a:latin typeface="Montserrat"/>
            </a:endParaRPr>
          </a:p>
          <a:p>
            <a:pPr marL="0" lvl="0" indent="0" algn="just" rtl="0">
              <a:lnSpc>
                <a:spcPct val="115000"/>
              </a:lnSpc>
              <a:spcBef>
                <a:spcPts val="0"/>
              </a:spcBef>
              <a:spcAft>
                <a:spcPts val="0"/>
              </a:spcAft>
              <a:buNone/>
            </a:pPr>
            <a:r>
              <a:rPr lang="en-ID" sz="1100" dirty="0" err="1">
                <a:solidFill>
                  <a:srgbClr val="202124"/>
                </a:solidFill>
                <a:latin typeface="Montserrat"/>
                <a:ea typeface="Montserrat"/>
                <a:cs typeface="Montserrat"/>
                <a:sym typeface="Montserrat"/>
              </a:rPr>
              <a:t>Dalam</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penelitian</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ini</a:t>
            </a:r>
            <a:r>
              <a:rPr lang="en-ID" sz="1100" dirty="0">
                <a:solidFill>
                  <a:srgbClr val="202124"/>
                </a:solidFill>
                <a:latin typeface="Montserrat"/>
                <a:ea typeface="Montserrat"/>
                <a:cs typeface="Montserrat"/>
                <a:sym typeface="Montserrat"/>
              </a:rPr>
              <a:t>, kami </a:t>
            </a:r>
            <a:r>
              <a:rPr lang="en-ID" sz="1100" dirty="0" err="1">
                <a:solidFill>
                  <a:srgbClr val="202124"/>
                </a:solidFill>
                <a:latin typeface="Montserrat"/>
                <a:ea typeface="Montserrat"/>
                <a:cs typeface="Montserrat"/>
                <a:sym typeface="Montserrat"/>
              </a:rPr>
              <a:t>akan</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menginvestigasi</a:t>
            </a:r>
            <a:r>
              <a:rPr lang="en-ID" sz="1100" dirty="0">
                <a:solidFill>
                  <a:srgbClr val="202124"/>
                </a:solidFill>
                <a:latin typeface="Montserrat"/>
                <a:ea typeface="Montserrat"/>
                <a:cs typeface="Montserrat"/>
                <a:sym typeface="Montserrat"/>
              </a:rPr>
              <a:t> tweet di Indonesia yang </a:t>
            </a:r>
            <a:r>
              <a:rPr lang="en-ID" sz="1100" dirty="0" err="1">
                <a:solidFill>
                  <a:srgbClr val="202124"/>
                </a:solidFill>
                <a:latin typeface="Montserrat"/>
                <a:ea typeface="Montserrat"/>
                <a:cs typeface="Montserrat"/>
                <a:sym typeface="Montserrat"/>
              </a:rPr>
              <a:t>memanfaatkan</a:t>
            </a:r>
            <a:r>
              <a:rPr lang="en-ID" sz="1100" dirty="0">
                <a:solidFill>
                  <a:srgbClr val="202124"/>
                </a:solidFill>
                <a:latin typeface="Montserrat"/>
                <a:ea typeface="Montserrat"/>
                <a:cs typeface="Montserrat"/>
                <a:sym typeface="Montserrat"/>
              </a:rPr>
              <a:t> Data Science dan </a:t>
            </a:r>
            <a:r>
              <a:rPr lang="en-ID" sz="1100" dirty="0" err="1">
                <a:solidFill>
                  <a:srgbClr val="202124"/>
                </a:solidFill>
                <a:latin typeface="Montserrat"/>
                <a:ea typeface="Montserrat"/>
                <a:cs typeface="Montserrat"/>
                <a:sym typeface="Montserrat"/>
              </a:rPr>
              <a:t>teknologi</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seperti</a:t>
            </a:r>
            <a:r>
              <a:rPr lang="en-ID" sz="1100" dirty="0">
                <a:solidFill>
                  <a:srgbClr val="202124"/>
                </a:solidFill>
                <a:latin typeface="Montserrat"/>
                <a:ea typeface="Montserrat"/>
                <a:cs typeface="Montserrat"/>
                <a:sym typeface="Montserrat"/>
              </a:rPr>
              <a:t> Python Flask, </a:t>
            </a:r>
            <a:r>
              <a:rPr lang="en-ID" sz="1100" dirty="0" err="1">
                <a:solidFill>
                  <a:srgbClr val="202124"/>
                </a:solidFill>
                <a:latin typeface="Montserrat"/>
                <a:ea typeface="Montserrat"/>
                <a:cs typeface="Montserrat"/>
                <a:sym typeface="Montserrat"/>
              </a:rPr>
              <a:t>Jupyter</a:t>
            </a:r>
            <a:r>
              <a:rPr lang="en-ID" sz="1100" dirty="0">
                <a:solidFill>
                  <a:srgbClr val="202124"/>
                </a:solidFill>
                <a:latin typeface="Montserrat"/>
                <a:ea typeface="Montserrat"/>
                <a:cs typeface="Montserrat"/>
                <a:sym typeface="Montserrat"/>
              </a:rPr>
              <a:t> Notebook, IDE </a:t>
            </a:r>
            <a:r>
              <a:rPr lang="en-ID" sz="1100" dirty="0" err="1">
                <a:solidFill>
                  <a:srgbClr val="202124"/>
                </a:solidFill>
                <a:latin typeface="Montserrat"/>
                <a:ea typeface="Montserrat"/>
                <a:cs typeface="Montserrat"/>
                <a:sym typeface="Montserrat"/>
              </a:rPr>
              <a:t>Pycharm</a:t>
            </a:r>
            <a:r>
              <a:rPr lang="en-ID" sz="1100" dirty="0">
                <a:solidFill>
                  <a:srgbClr val="202124"/>
                </a:solidFill>
                <a:latin typeface="Montserrat"/>
                <a:ea typeface="Montserrat"/>
                <a:cs typeface="Montserrat"/>
                <a:sym typeface="Montserrat"/>
              </a:rPr>
              <a:t>. kami </a:t>
            </a:r>
            <a:r>
              <a:rPr lang="en-ID" sz="1100" dirty="0" err="1">
                <a:solidFill>
                  <a:srgbClr val="202124"/>
                </a:solidFill>
                <a:latin typeface="Montserrat"/>
                <a:ea typeface="Montserrat"/>
                <a:cs typeface="Montserrat"/>
                <a:sym typeface="Montserrat"/>
              </a:rPr>
              <a:t>akan</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melakukan</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pembersihan</a:t>
            </a:r>
            <a:r>
              <a:rPr lang="en-ID" sz="1100" dirty="0">
                <a:solidFill>
                  <a:srgbClr val="202124"/>
                </a:solidFill>
                <a:latin typeface="Montserrat"/>
                <a:ea typeface="Montserrat"/>
                <a:cs typeface="Montserrat"/>
                <a:sym typeface="Montserrat"/>
              </a:rPr>
              <a:t> data, </a:t>
            </a:r>
            <a:r>
              <a:rPr lang="en-ID" sz="1100" dirty="0" err="1">
                <a:solidFill>
                  <a:srgbClr val="202124"/>
                </a:solidFill>
                <a:latin typeface="Montserrat"/>
                <a:ea typeface="Montserrat"/>
                <a:cs typeface="Montserrat"/>
                <a:sym typeface="Montserrat"/>
              </a:rPr>
              <a:t>analisis</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deskriptif</a:t>
            </a:r>
            <a:r>
              <a:rPr lang="en-ID" sz="1100" dirty="0">
                <a:solidFill>
                  <a:srgbClr val="202124"/>
                </a:solidFill>
                <a:latin typeface="Montserrat"/>
                <a:ea typeface="Montserrat"/>
                <a:cs typeface="Montserrat"/>
                <a:sym typeface="Montserrat"/>
              </a:rPr>
              <a:t>, dan </a:t>
            </a:r>
            <a:r>
              <a:rPr lang="en-ID" sz="1100" dirty="0" err="1">
                <a:solidFill>
                  <a:srgbClr val="202124"/>
                </a:solidFill>
                <a:latin typeface="Montserrat"/>
                <a:ea typeface="Montserrat"/>
                <a:cs typeface="Montserrat"/>
                <a:sym typeface="Montserrat"/>
              </a:rPr>
              <a:t>menampilkan</a:t>
            </a:r>
            <a:r>
              <a:rPr lang="en-ID" sz="1100" dirty="0">
                <a:solidFill>
                  <a:srgbClr val="202124"/>
                </a:solidFill>
                <a:latin typeface="Montserrat"/>
                <a:ea typeface="Montserrat"/>
                <a:cs typeface="Montserrat"/>
                <a:sym typeface="Montserrat"/>
              </a:rPr>
              <a:t> data yang </a:t>
            </a:r>
            <a:r>
              <a:rPr lang="en-ID" sz="1100" dirty="0" err="1">
                <a:solidFill>
                  <a:srgbClr val="202124"/>
                </a:solidFill>
                <a:latin typeface="Montserrat"/>
                <a:ea typeface="Montserrat"/>
                <a:cs typeface="Montserrat"/>
                <a:sym typeface="Montserrat"/>
              </a:rPr>
              <a:t>dianalisis</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secara</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deskriptif</a:t>
            </a:r>
            <a:r>
              <a:rPr lang="en-ID" sz="1100" dirty="0">
                <a:solidFill>
                  <a:srgbClr val="202124"/>
                </a:solidFill>
                <a:latin typeface="Montserrat"/>
                <a:ea typeface="Montserrat"/>
                <a:cs typeface="Montserrat"/>
                <a:sym typeface="Montserrat"/>
              </a:rPr>
              <a:t>.</a:t>
            </a:r>
          </a:p>
          <a:p>
            <a:pPr marL="0" marR="38100" lvl="0" indent="0" algn="just" rtl="0">
              <a:lnSpc>
                <a:spcPct val="128571"/>
              </a:lnSpc>
              <a:spcBef>
                <a:spcPts val="1000"/>
              </a:spcBef>
              <a:spcAft>
                <a:spcPts val="0"/>
              </a:spcAft>
              <a:buClr>
                <a:schemeClr val="dk1"/>
              </a:buClr>
              <a:buSzPts val="1100"/>
              <a:buFont typeface="Arial"/>
              <a:buNone/>
            </a:pPr>
            <a:r>
              <a:rPr lang="en-ID" sz="1100" dirty="0" err="1">
                <a:solidFill>
                  <a:srgbClr val="202124"/>
                </a:solidFill>
                <a:latin typeface="Montserrat"/>
                <a:ea typeface="Montserrat"/>
                <a:cs typeface="Montserrat"/>
                <a:sym typeface="Montserrat"/>
              </a:rPr>
              <a:t>Studi</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ini</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didasarkan</a:t>
            </a:r>
            <a:r>
              <a:rPr lang="en-ID" sz="1100" dirty="0">
                <a:solidFill>
                  <a:srgbClr val="202124"/>
                </a:solidFill>
                <a:latin typeface="Montserrat"/>
                <a:ea typeface="Montserrat"/>
                <a:cs typeface="Montserrat"/>
                <a:sym typeface="Montserrat"/>
              </a:rPr>
              <a:t> pada </a:t>
            </a:r>
            <a:r>
              <a:rPr lang="en-ID" sz="1100" dirty="0" err="1">
                <a:solidFill>
                  <a:srgbClr val="202124"/>
                </a:solidFill>
                <a:latin typeface="Montserrat"/>
                <a:ea typeface="Montserrat"/>
                <a:cs typeface="Montserrat"/>
                <a:sym typeface="Montserrat"/>
              </a:rPr>
              <a:t>kumpulan</a:t>
            </a:r>
            <a:r>
              <a:rPr lang="en-ID" sz="1100" dirty="0">
                <a:solidFill>
                  <a:srgbClr val="202124"/>
                </a:solidFill>
                <a:latin typeface="Montserrat"/>
                <a:ea typeface="Montserrat"/>
                <a:cs typeface="Montserrat"/>
                <a:sym typeface="Montserrat"/>
              </a:rPr>
              <a:t> data yang </a:t>
            </a:r>
            <a:r>
              <a:rPr lang="en-ID" sz="1100" dirty="0" err="1">
                <a:solidFill>
                  <a:srgbClr val="202124"/>
                </a:solidFill>
                <a:latin typeface="Montserrat"/>
                <a:ea typeface="Montserrat"/>
                <a:cs typeface="Montserrat"/>
                <a:sym typeface="Montserrat"/>
              </a:rPr>
              <a:t>diperoleh</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dari</a:t>
            </a:r>
            <a:r>
              <a:rPr lang="en-ID" sz="1100" dirty="0">
                <a:solidFill>
                  <a:srgbClr val="202124"/>
                </a:solidFill>
                <a:latin typeface="Montserrat"/>
                <a:ea typeface="Montserrat"/>
                <a:cs typeface="Montserrat"/>
                <a:sym typeface="Montserrat"/>
              </a:rPr>
              <a:t> https://</a:t>
            </a:r>
            <a:r>
              <a:rPr lang="en-ID" sz="1100" dirty="0" err="1">
                <a:solidFill>
                  <a:srgbClr val="202124"/>
                </a:solidFill>
                <a:latin typeface="Montserrat"/>
                <a:ea typeface="Montserrat"/>
                <a:cs typeface="Montserrat"/>
                <a:sym typeface="Montserrat"/>
              </a:rPr>
              <a:t>www.kaggle.com</a:t>
            </a:r>
            <a:r>
              <a:rPr lang="en-ID" sz="1100" dirty="0">
                <a:solidFill>
                  <a:srgbClr val="202124"/>
                </a:solidFill>
                <a:latin typeface="Montserrat"/>
                <a:ea typeface="Montserrat"/>
                <a:cs typeface="Montserrat"/>
                <a:sym typeface="Montserrat"/>
              </a:rPr>
              <a:t>/datasets/ilhamfp31/</a:t>
            </a:r>
            <a:r>
              <a:rPr lang="en-ID" sz="1100" dirty="0" err="1">
                <a:solidFill>
                  <a:srgbClr val="202124"/>
                </a:solidFill>
                <a:latin typeface="Montserrat"/>
                <a:ea typeface="Montserrat"/>
                <a:cs typeface="Montserrat"/>
                <a:sym typeface="Montserrat"/>
              </a:rPr>
              <a:t>indonesian</a:t>
            </a:r>
            <a:r>
              <a:rPr lang="en-ID" sz="1100" dirty="0">
                <a:solidFill>
                  <a:srgbClr val="202124"/>
                </a:solidFill>
                <a:latin typeface="Montserrat"/>
                <a:ea typeface="Montserrat"/>
                <a:cs typeface="Montserrat"/>
                <a:sym typeface="Montserrat"/>
              </a:rPr>
              <a:t>-abusive-and-hate-speech-twitter-text dan </a:t>
            </a:r>
            <a:r>
              <a:rPr lang="en-ID" sz="1100" dirty="0" err="1">
                <a:solidFill>
                  <a:srgbClr val="202124"/>
                </a:solidFill>
                <a:latin typeface="Montserrat"/>
                <a:ea typeface="Montserrat"/>
                <a:cs typeface="Montserrat"/>
                <a:sym typeface="Montserrat"/>
              </a:rPr>
              <a:t>repositori</a:t>
            </a:r>
            <a:r>
              <a:rPr lang="en-ID" sz="1100" dirty="0">
                <a:solidFill>
                  <a:srgbClr val="202124"/>
                </a:solidFill>
                <a:latin typeface="Montserrat"/>
                <a:ea typeface="Montserrat"/>
                <a:cs typeface="Montserrat"/>
                <a:sym typeface="Montserrat"/>
              </a:rPr>
              <a:t> GitHub </a:t>
            </a:r>
            <a:r>
              <a:rPr lang="en-ID" sz="1100" dirty="0" err="1">
                <a:solidFill>
                  <a:srgbClr val="202124"/>
                </a:solidFill>
                <a:latin typeface="Montserrat"/>
                <a:ea typeface="Montserrat"/>
                <a:cs typeface="Montserrat"/>
                <a:sym typeface="Montserrat"/>
              </a:rPr>
              <a:t>penulis</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asli</a:t>
            </a:r>
            <a:r>
              <a:rPr lang="en-ID" sz="1100" dirty="0">
                <a:solidFill>
                  <a:srgbClr val="202124"/>
                </a:solidFill>
                <a:latin typeface="Montserrat"/>
                <a:ea typeface="Montserrat"/>
                <a:cs typeface="Montserrat"/>
                <a:sym typeface="Montserrat"/>
              </a:rPr>
              <a:t>: https://</a:t>
            </a:r>
            <a:r>
              <a:rPr lang="en-ID" sz="1100" dirty="0" err="1">
                <a:solidFill>
                  <a:srgbClr val="202124"/>
                </a:solidFill>
                <a:latin typeface="Montserrat"/>
                <a:ea typeface="Montserrat"/>
                <a:cs typeface="Montserrat"/>
                <a:sym typeface="Montserrat"/>
              </a:rPr>
              <a:t>github</a:t>
            </a:r>
            <a:r>
              <a:rPr lang="en-ID" sz="1100" dirty="0">
                <a:solidFill>
                  <a:srgbClr val="202124"/>
                </a:solidFill>
                <a:latin typeface="Montserrat"/>
                <a:ea typeface="Montserrat"/>
                <a:cs typeface="Montserrat"/>
                <a:sym typeface="Montserrat"/>
              </a:rPr>
              <a:t>. com/</a:t>
            </a:r>
            <a:r>
              <a:rPr lang="en-ID" sz="1100" dirty="0" err="1">
                <a:solidFill>
                  <a:srgbClr val="202124"/>
                </a:solidFill>
                <a:latin typeface="Montserrat"/>
                <a:ea typeface="Montserrat"/>
                <a:cs typeface="Montserrat"/>
                <a:sym typeface="Montserrat"/>
              </a:rPr>
              <a:t>okkyibrohim</a:t>
            </a:r>
            <a:r>
              <a:rPr lang="en-ID" sz="1100" dirty="0">
                <a:solidFill>
                  <a:srgbClr val="202124"/>
                </a:solidFill>
                <a:latin typeface="Montserrat"/>
                <a:ea typeface="Montserrat"/>
                <a:cs typeface="Montserrat"/>
                <a:sym typeface="Montserrat"/>
              </a:rPr>
              <a:t>/</a:t>
            </a:r>
            <a:r>
              <a:rPr lang="en-ID" sz="1100" dirty="0" err="1">
                <a:solidFill>
                  <a:srgbClr val="202124"/>
                </a:solidFill>
                <a:latin typeface="Montserrat"/>
                <a:ea typeface="Montserrat"/>
                <a:cs typeface="Montserrat"/>
                <a:sym typeface="Montserrat"/>
              </a:rPr>
              <a:t>en</a:t>
            </a:r>
            <a:r>
              <a:rPr lang="en-ID" sz="1100" dirty="0">
                <a:solidFill>
                  <a:srgbClr val="202124"/>
                </a:solidFill>
                <a:latin typeface="Montserrat"/>
                <a:ea typeface="Montserrat"/>
                <a:cs typeface="Montserrat"/>
                <a:sym typeface="Montserrat"/>
              </a:rPr>
              <a:t>-multi-label-hate-speech-and-abusive-language-detection. </a:t>
            </a:r>
            <a:r>
              <a:rPr lang="en-ID" sz="1100" dirty="0" err="1">
                <a:solidFill>
                  <a:srgbClr val="202124"/>
                </a:solidFill>
                <a:latin typeface="Montserrat"/>
                <a:ea typeface="Montserrat"/>
                <a:cs typeface="Montserrat"/>
                <a:sym typeface="Montserrat"/>
              </a:rPr>
              <a:t>Informasi</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ini</a:t>
            </a:r>
            <a:r>
              <a:rPr lang="en-ID" sz="1100" dirty="0">
                <a:solidFill>
                  <a:srgbClr val="202124"/>
                </a:solidFill>
                <a:latin typeface="Montserrat"/>
                <a:ea typeface="Montserrat"/>
                <a:cs typeface="Montserrat"/>
                <a:sym typeface="Montserrat"/>
              </a:rPr>
              <a:t> </a:t>
            </a:r>
            <a:r>
              <a:rPr lang="en-ID" sz="1100" dirty="0" err="1">
                <a:solidFill>
                  <a:srgbClr val="202124"/>
                </a:solidFill>
                <a:latin typeface="Montserrat"/>
                <a:ea typeface="Montserrat"/>
                <a:cs typeface="Montserrat"/>
                <a:sym typeface="Montserrat"/>
              </a:rPr>
              <a:t>dikumpulkan</a:t>
            </a:r>
            <a:r>
              <a:rPr lang="en-ID" sz="1100" dirty="0">
                <a:solidFill>
                  <a:srgbClr val="202124"/>
                </a:solidFill>
                <a:latin typeface="Montserrat"/>
                <a:ea typeface="Montserrat"/>
                <a:cs typeface="Montserrat"/>
                <a:sym typeface="Montserrat"/>
              </a:rPr>
              <a:t> pada </a:t>
            </a:r>
            <a:r>
              <a:rPr lang="en-ID" sz="1100" dirty="0" err="1">
                <a:solidFill>
                  <a:srgbClr val="202124"/>
                </a:solidFill>
                <a:latin typeface="Montserrat"/>
                <a:ea typeface="Montserrat"/>
                <a:cs typeface="Montserrat"/>
                <a:sym typeface="Montserrat"/>
              </a:rPr>
              <a:t>tahun</a:t>
            </a:r>
            <a:r>
              <a:rPr lang="en-ID" sz="1100" dirty="0">
                <a:solidFill>
                  <a:srgbClr val="202124"/>
                </a:solidFill>
                <a:latin typeface="Montserrat"/>
                <a:ea typeface="Montserrat"/>
                <a:cs typeface="Montserrat"/>
                <a:sym typeface="Montserrat"/>
              </a:rPr>
              <a:t> 2019.</a:t>
            </a:r>
          </a:p>
          <a:p>
            <a:pPr marL="0" lvl="0" indent="0" algn="l" rtl="0">
              <a:lnSpc>
                <a:spcPct val="115000"/>
              </a:lnSpc>
              <a:spcBef>
                <a:spcPts val="0"/>
              </a:spcBef>
              <a:spcAft>
                <a:spcPts val="1000"/>
              </a:spcAft>
              <a:buNone/>
            </a:pPr>
            <a:endParaRPr sz="1100" dirty="0">
              <a:latin typeface="Montserrat"/>
              <a:ea typeface="Montserrat"/>
              <a:cs typeface="Montserrat"/>
              <a:sym typeface="Montserrat"/>
            </a:endParaRPr>
          </a:p>
        </p:txBody>
      </p:sp>
      <p:pic>
        <p:nvPicPr>
          <p:cNvPr id="68" name="Google Shape;68;p14"/>
          <p:cNvPicPr preferRelativeResize="0"/>
          <p:nvPr/>
        </p:nvPicPr>
        <p:blipFill>
          <a:blip r:embed="rId5">
            <a:alphaModFix/>
          </a:blip>
          <a:stretch>
            <a:fillRect/>
          </a:stretch>
        </p:blipFill>
        <p:spPr>
          <a:xfrm>
            <a:off x="5026000" y="1052375"/>
            <a:ext cx="4117999" cy="3138976"/>
          </a:xfrm>
          <a:prstGeom prst="rect">
            <a:avLst/>
          </a:prstGeom>
          <a:noFill/>
          <a:ln>
            <a:noFill/>
          </a:ln>
        </p:spPr>
      </p:pic>
    </p:spTree>
    <p:extLst>
      <p:ext uri="{BB962C8B-B14F-4D97-AF65-F5344CB8AC3E}">
        <p14:creationId xmlns:p14="http://schemas.microsoft.com/office/powerpoint/2010/main" val="21233008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pic>
        <p:nvPicPr>
          <p:cNvPr id="352" name="Google Shape;352;p41"/>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353" name="Google Shape;353;p41"/>
          <p:cNvCxnSpPr>
            <a:endCxn id="354"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354" name="Google Shape;354;p41"/>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lvl="0" indent="0" algn="l" rtl="0">
              <a:spcBef>
                <a:spcPts val="0"/>
              </a:spcBef>
              <a:spcAft>
                <a:spcPts val="0"/>
              </a:spcAft>
              <a:buClr>
                <a:schemeClr val="dk1"/>
              </a:buClr>
              <a:buSzPts val="1400"/>
              <a:buFont typeface="Arial"/>
              <a:buNone/>
            </a:pPr>
            <a:r>
              <a:rPr lang="id">
                <a:solidFill>
                  <a:srgbClr val="761A79"/>
                </a:solidFill>
                <a:latin typeface="Montserrat ExtraBold"/>
                <a:ea typeface="Montserrat ExtraBold"/>
                <a:cs typeface="Montserrat ExtraBold"/>
                <a:sym typeface="Montserrat ExtraBold"/>
              </a:rPr>
              <a:t>Visualisasi Data</a:t>
            </a:r>
            <a:endParaRPr>
              <a:solidFill>
                <a:srgbClr val="761A79"/>
              </a:solidFill>
              <a:latin typeface="Montserrat ExtraBold"/>
              <a:ea typeface="Montserrat ExtraBold"/>
              <a:cs typeface="Montserrat ExtraBold"/>
              <a:sym typeface="Montserrat ExtraBold"/>
            </a:endParaRPr>
          </a:p>
        </p:txBody>
      </p:sp>
      <p:pic>
        <p:nvPicPr>
          <p:cNvPr id="355" name="Google Shape;355;p41"/>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356" name="Google Shape;356;p41"/>
          <p:cNvSpPr txBox="1"/>
          <p:nvPr/>
        </p:nvSpPr>
        <p:spPr>
          <a:xfrm>
            <a:off x="184400" y="770550"/>
            <a:ext cx="4154100" cy="845714"/>
          </a:xfrm>
          <a:prstGeom prst="rect">
            <a:avLst/>
          </a:prstGeom>
          <a:noFill/>
          <a:ln>
            <a:noFill/>
          </a:ln>
        </p:spPr>
        <p:txBody>
          <a:bodyPr spcFirstLastPara="1" wrap="square" lIns="91425" tIns="91425" rIns="91425" bIns="91425" anchor="t" anchorCtr="0">
            <a:spAutoFit/>
          </a:bodyPr>
          <a:lstStyle/>
          <a:p>
            <a:pPr marL="0" marR="38100" lvl="0" indent="0" algn="l" rtl="0">
              <a:lnSpc>
                <a:spcPct val="128571"/>
              </a:lnSpc>
              <a:spcBef>
                <a:spcPts val="0"/>
              </a:spcBef>
              <a:spcAft>
                <a:spcPts val="0"/>
              </a:spcAft>
              <a:buClr>
                <a:schemeClr val="dk1"/>
              </a:buClr>
              <a:buSzPts val="1100"/>
              <a:buFont typeface="Arial"/>
              <a:buNone/>
            </a:pPr>
            <a:r>
              <a:rPr lang="id-ID" sz="1200" dirty="0">
                <a:solidFill>
                  <a:srgbClr val="202124"/>
                </a:solidFill>
                <a:highlight>
                  <a:srgbClr val="F8F9FA"/>
                </a:highlight>
                <a:latin typeface="Montserrat"/>
                <a:ea typeface="Montserrat"/>
                <a:cs typeface="Montserrat"/>
                <a:sym typeface="Montserrat"/>
              </a:rPr>
              <a:t>10 kata paling sering muncul dari netizen indonesia oleh wordcloud</a:t>
            </a:r>
          </a:p>
          <a:p>
            <a:pPr marL="0" lvl="0" indent="0" algn="ctr" rtl="0">
              <a:spcBef>
                <a:spcPts val="0"/>
              </a:spcBef>
              <a:spcAft>
                <a:spcPts val="0"/>
              </a:spcAft>
              <a:buNone/>
            </a:pPr>
            <a:endParaRPr sz="1200" dirty="0">
              <a:latin typeface="Montserrat"/>
              <a:ea typeface="Montserrat"/>
              <a:cs typeface="Montserrat"/>
              <a:sym typeface="Montserrat"/>
            </a:endParaRPr>
          </a:p>
        </p:txBody>
      </p:sp>
      <p:sp>
        <p:nvSpPr>
          <p:cNvPr id="357" name="Google Shape;357;p41"/>
          <p:cNvSpPr txBox="1"/>
          <p:nvPr/>
        </p:nvSpPr>
        <p:spPr>
          <a:xfrm>
            <a:off x="7006863"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latin typeface="Montserrat"/>
              <a:ea typeface="Montserrat"/>
              <a:cs typeface="Montserrat"/>
              <a:sym typeface="Montserrat"/>
            </a:endParaRPr>
          </a:p>
        </p:txBody>
      </p:sp>
      <p:sp>
        <p:nvSpPr>
          <p:cNvPr id="358" name="Google Shape;358;p41"/>
          <p:cNvSpPr txBox="1"/>
          <p:nvPr/>
        </p:nvSpPr>
        <p:spPr>
          <a:xfrm>
            <a:off x="4420975" y="812550"/>
            <a:ext cx="3816600" cy="987300"/>
          </a:xfrm>
          <a:prstGeom prst="rect">
            <a:avLst/>
          </a:prstGeom>
          <a:noFill/>
          <a:ln>
            <a:noFill/>
          </a:ln>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id-ID" sz="1200" dirty="0">
                <a:latin typeface="Montserrat"/>
                <a:ea typeface="Montserrat"/>
                <a:cs typeface="Montserrat"/>
                <a:sym typeface="Montserrat"/>
              </a:rPr>
              <a:t>10 kata paling sering muncul dari netizen indonesia oleh barchart matplotlib</a:t>
            </a:r>
          </a:p>
          <a:p>
            <a:pPr marL="0" lvl="0" indent="0" algn="l" rtl="0">
              <a:lnSpc>
                <a:spcPct val="115000"/>
              </a:lnSpc>
              <a:spcBef>
                <a:spcPts val="0"/>
              </a:spcBef>
              <a:spcAft>
                <a:spcPts val="0"/>
              </a:spcAft>
              <a:buNone/>
            </a:pPr>
            <a:endParaRPr sz="1200" dirty="0">
              <a:latin typeface="Montserrat"/>
              <a:ea typeface="Montserrat"/>
              <a:cs typeface="Montserrat"/>
              <a:sym typeface="Montserrat"/>
            </a:endParaRPr>
          </a:p>
        </p:txBody>
      </p:sp>
      <p:pic>
        <p:nvPicPr>
          <p:cNvPr id="359" name="Google Shape;359;p41"/>
          <p:cNvPicPr preferRelativeResize="0"/>
          <p:nvPr/>
        </p:nvPicPr>
        <p:blipFill>
          <a:blip r:embed="rId5">
            <a:alphaModFix/>
          </a:blip>
          <a:stretch>
            <a:fillRect/>
          </a:stretch>
        </p:blipFill>
        <p:spPr>
          <a:xfrm>
            <a:off x="152400" y="1952250"/>
            <a:ext cx="3884150" cy="1942075"/>
          </a:xfrm>
          <a:prstGeom prst="rect">
            <a:avLst/>
          </a:prstGeom>
          <a:noFill/>
          <a:ln>
            <a:noFill/>
          </a:ln>
        </p:spPr>
      </p:pic>
      <p:pic>
        <p:nvPicPr>
          <p:cNvPr id="360" name="Google Shape;360;p41"/>
          <p:cNvPicPr preferRelativeResize="0"/>
          <p:nvPr/>
        </p:nvPicPr>
        <p:blipFill>
          <a:blip r:embed="rId6">
            <a:alphaModFix/>
          </a:blip>
          <a:stretch>
            <a:fillRect/>
          </a:stretch>
        </p:blipFill>
        <p:spPr>
          <a:xfrm>
            <a:off x="4572000" y="1772425"/>
            <a:ext cx="3514802" cy="23017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pic>
        <p:nvPicPr>
          <p:cNvPr id="365" name="Google Shape;365;p42"/>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366" name="Google Shape;366;p42"/>
          <p:cNvCxnSpPr>
            <a:endCxn id="367"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367" name="Google Shape;367;p42"/>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lvl="0" indent="0" algn="l" rtl="0">
              <a:spcBef>
                <a:spcPts val="0"/>
              </a:spcBef>
              <a:spcAft>
                <a:spcPts val="0"/>
              </a:spcAft>
              <a:buClr>
                <a:schemeClr val="dk1"/>
              </a:buClr>
              <a:buSzPts val="1400"/>
              <a:buFont typeface="Arial"/>
              <a:buNone/>
            </a:pPr>
            <a:r>
              <a:rPr lang="id">
                <a:solidFill>
                  <a:srgbClr val="761A79"/>
                </a:solidFill>
                <a:latin typeface="Montserrat ExtraBold"/>
                <a:ea typeface="Montserrat ExtraBold"/>
                <a:cs typeface="Montserrat ExtraBold"/>
                <a:sym typeface="Montserrat ExtraBold"/>
              </a:rPr>
              <a:t>Visualisasi Data</a:t>
            </a:r>
            <a:endParaRPr>
              <a:solidFill>
                <a:srgbClr val="761A79"/>
              </a:solidFill>
              <a:latin typeface="Montserrat ExtraBold"/>
              <a:ea typeface="Montserrat ExtraBold"/>
              <a:cs typeface="Montserrat ExtraBold"/>
              <a:sym typeface="Montserrat ExtraBold"/>
            </a:endParaRPr>
          </a:p>
        </p:txBody>
      </p:sp>
      <p:pic>
        <p:nvPicPr>
          <p:cNvPr id="368" name="Google Shape;368;p42"/>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369" name="Google Shape;369;p42"/>
          <p:cNvSpPr txBox="1"/>
          <p:nvPr/>
        </p:nvSpPr>
        <p:spPr>
          <a:xfrm>
            <a:off x="7006863"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latin typeface="Montserrat"/>
              <a:ea typeface="Montserrat"/>
              <a:cs typeface="Montserrat"/>
              <a:sym typeface="Montserrat"/>
            </a:endParaRPr>
          </a:p>
        </p:txBody>
      </p:sp>
      <p:pic>
        <p:nvPicPr>
          <p:cNvPr id="370" name="Google Shape;370;p42"/>
          <p:cNvPicPr preferRelativeResize="0"/>
          <p:nvPr/>
        </p:nvPicPr>
        <p:blipFill>
          <a:blip r:embed="rId5">
            <a:alphaModFix/>
          </a:blip>
          <a:stretch>
            <a:fillRect/>
          </a:stretch>
        </p:blipFill>
        <p:spPr>
          <a:xfrm>
            <a:off x="152400" y="1749450"/>
            <a:ext cx="4227374" cy="2386775"/>
          </a:xfrm>
          <a:prstGeom prst="rect">
            <a:avLst/>
          </a:prstGeom>
          <a:noFill/>
          <a:ln>
            <a:noFill/>
          </a:ln>
        </p:spPr>
      </p:pic>
      <p:pic>
        <p:nvPicPr>
          <p:cNvPr id="371" name="Google Shape;371;p42"/>
          <p:cNvPicPr preferRelativeResize="0"/>
          <p:nvPr/>
        </p:nvPicPr>
        <p:blipFill>
          <a:blip r:embed="rId6">
            <a:alphaModFix/>
          </a:blip>
          <a:stretch>
            <a:fillRect/>
          </a:stretch>
        </p:blipFill>
        <p:spPr>
          <a:xfrm>
            <a:off x="4736775" y="1772500"/>
            <a:ext cx="4227374" cy="2531224"/>
          </a:xfrm>
          <a:prstGeom prst="rect">
            <a:avLst/>
          </a:prstGeom>
          <a:noFill/>
          <a:ln>
            <a:noFill/>
          </a:ln>
        </p:spPr>
      </p:pic>
      <p:sp>
        <p:nvSpPr>
          <p:cNvPr id="372" name="Google Shape;372;p42"/>
          <p:cNvSpPr txBox="1"/>
          <p:nvPr/>
        </p:nvSpPr>
        <p:spPr>
          <a:xfrm>
            <a:off x="521725" y="1002250"/>
            <a:ext cx="7015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200" dirty="0">
                <a:latin typeface="Montserrat" panose="00000500000000000000" pitchFamily="2" charset="0"/>
                <a:ea typeface="Montserrat Medium"/>
                <a:cs typeface="Montserrat Medium"/>
                <a:sym typeface="Montserrat Medium"/>
              </a:rPr>
              <a:t>Dari grafik batang tersebut, kami menyimpulkan bahwa kata ‘Alay’ yang terdapat pada data lebih sedikit daripada kata ‘Normal’</a:t>
            </a:r>
            <a:endParaRPr sz="1200" dirty="0">
              <a:latin typeface="Montserrat" panose="00000500000000000000" pitchFamily="2" charset="0"/>
              <a:ea typeface="Montserrat Medium"/>
              <a:cs typeface="Montserrat Medium"/>
              <a:sym typeface="Montserrat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pic>
        <p:nvPicPr>
          <p:cNvPr id="377" name="Google Shape;377;p43"/>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378" name="Google Shape;378;p43"/>
          <p:cNvCxnSpPr>
            <a:endCxn id="379"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379" name="Google Shape;379;p43"/>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lvl="0" indent="0" algn="l" rtl="0">
              <a:spcBef>
                <a:spcPts val="0"/>
              </a:spcBef>
              <a:spcAft>
                <a:spcPts val="0"/>
              </a:spcAft>
              <a:buClr>
                <a:schemeClr val="dk1"/>
              </a:buClr>
              <a:buSzPts val="1400"/>
              <a:buFont typeface="Arial"/>
              <a:buNone/>
            </a:pPr>
            <a:r>
              <a:rPr lang="id">
                <a:solidFill>
                  <a:srgbClr val="761A79"/>
                </a:solidFill>
                <a:latin typeface="Montserrat ExtraBold"/>
                <a:ea typeface="Montserrat ExtraBold"/>
                <a:cs typeface="Montserrat ExtraBold"/>
                <a:sym typeface="Montserrat ExtraBold"/>
              </a:rPr>
              <a:t>Visualisasi Data</a:t>
            </a:r>
            <a:endParaRPr>
              <a:solidFill>
                <a:srgbClr val="761A79"/>
              </a:solidFill>
              <a:latin typeface="Montserrat ExtraBold"/>
              <a:ea typeface="Montserrat ExtraBold"/>
              <a:cs typeface="Montserrat ExtraBold"/>
              <a:sym typeface="Montserrat ExtraBold"/>
            </a:endParaRPr>
          </a:p>
        </p:txBody>
      </p:sp>
      <p:pic>
        <p:nvPicPr>
          <p:cNvPr id="380" name="Google Shape;380;p43"/>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381" name="Google Shape;381;p43"/>
          <p:cNvSpPr txBox="1"/>
          <p:nvPr/>
        </p:nvSpPr>
        <p:spPr>
          <a:xfrm>
            <a:off x="7006863"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latin typeface="Montserrat"/>
              <a:ea typeface="Montserrat"/>
              <a:cs typeface="Montserrat"/>
              <a:sym typeface="Montserrat"/>
            </a:endParaRPr>
          </a:p>
        </p:txBody>
      </p:sp>
      <p:pic>
        <p:nvPicPr>
          <p:cNvPr id="382" name="Google Shape;382;p43"/>
          <p:cNvPicPr preferRelativeResize="0"/>
          <p:nvPr/>
        </p:nvPicPr>
        <p:blipFill>
          <a:blip r:embed="rId5">
            <a:alphaModFix/>
          </a:blip>
          <a:stretch>
            <a:fillRect/>
          </a:stretch>
        </p:blipFill>
        <p:spPr>
          <a:xfrm>
            <a:off x="381000" y="1518000"/>
            <a:ext cx="4462149" cy="1199325"/>
          </a:xfrm>
          <a:prstGeom prst="rect">
            <a:avLst/>
          </a:prstGeom>
          <a:noFill/>
          <a:ln>
            <a:noFill/>
          </a:ln>
        </p:spPr>
      </p:pic>
      <p:pic>
        <p:nvPicPr>
          <p:cNvPr id="383" name="Google Shape;383;p43"/>
          <p:cNvPicPr preferRelativeResize="0"/>
          <p:nvPr/>
        </p:nvPicPr>
        <p:blipFill>
          <a:blip r:embed="rId6">
            <a:alphaModFix/>
          </a:blip>
          <a:stretch>
            <a:fillRect/>
          </a:stretch>
        </p:blipFill>
        <p:spPr>
          <a:xfrm>
            <a:off x="5034000" y="1421925"/>
            <a:ext cx="4069002" cy="2807174"/>
          </a:xfrm>
          <a:prstGeom prst="rect">
            <a:avLst/>
          </a:prstGeom>
          <a:noFill/>
          <a:ln>
            <a:noFill/>
          </a:ln>
        </p:spPr>
      </p:pic>
      <p:sp>
        <p:nvSpPr>
          <p:cNvPr id="384" name="Google Shape;384;p43"/>
          <p:cNvSpPr txBox="1"/>
          <p:nvPr/>
        </p:nvSpPr>
        <p:spPr>
          <a:xfrm>
            <a:off x="356275" y="971625"/>
            <a:ext cx="75261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ID" sz="1200" dirty="0">
                <a:latin typeface="Montserrat" panose="00000500000000000000" pitchFamily="2" charset="0"/>
                <a:ea typeface="Montserrat SemiBold"/>
                <a:cs typeface="Montserrat SemiBold"/>
                <a:sym typeface="Montserrat SemiBold"/>
              </a:rPr>
              <a:t>Dari diagram batang, kami dapat menyimpulkan bahwa ada lebih banyak tweet 'Abusive' daripada 'Non Abusive'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pic>
        <p:nvPicPr>
          <p:cNvPr id="389" name="Google Shape;389;p44"/>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390" name="Google Shape;390;p44"/>
          <p:cNvCxnSpPr>
            <a:endCxn id="391"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391" name="Google Shape;391;p44"/>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lvl="0" indent="0" algn="l" rtl="0">
              <a:spcBef>
                <a:spcPts val="0"/>
              </a:spcBef>
              <a:spcAft>
                <a:spcPts val="0"/>
              </a:spcAft>
              <a:buClr>
                <a:schemeClr val="dk1"/>
              </a:buClr>
              <a:buSzPts val="1400"/>
              <a:buFont typeface="Arial"/>
              <a:buNone/>
            </a:pPr>
            <a:r>
              <a:rPr lang="id">
                <a:solidFill>
                  <a:srgbClr val="761A79"/>
                </a:solidFill>
                <a:latin typeface="Montserrat ExtraBold"/>
                <a:ea typeface="Montserrat ExtraBold"/>
                <a:cs typeface="Montserrat ExtraBold"/>
                <a:sym typeface="Montserrat ExtraBold"/>
              </a:rPr>
              <a:t>Visualisasi Data</a:t>
            </a:r>
            <a:endParaRPr>
              <a:solidFill>
                <a:srgbClr val="761A79"/>
              </a:solidFill>
              <a:latin typeface="Montserrat ExtraBold"/>
              <a:ea typeface="Montserrat ExtraBold"/>
              <a:cs typeface="Montserrat ExtraBold"/>
              <a:sym typeface="Montserrat ExtraBold"/>
            </a:endParaRPr>
          </a:p>
        </p:txBody>
      </p:sp>
      <p:pic>
        <p:nvPicPr>
          <p:cNvPr id="392" name="Google Shape;392;p44"/>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393" name="Google Shape;393;p44"/>
          <p:cNvSpPr txBox="1"/>
          <p:nvPr/>
        </p:nvSpPr>
        <p:spPr>
          <a:xfrm>
            <a:off x="7006863"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latin typeface="Montserrat"/>
              <a:ea typeface="Montserrat"/>
              <a:cs typeface="Montserrat"/>
              <a:sym typeface="Montserrat"/>
            </a:endParaRPr>
          </a:p>
        </p:txBody>
      </p:sp>
      <p:pic>
        <p:nvPicPr>
          <p:cNvPr id="394" name="Google Shape;394;p44"/>
          <p:cNvPicPr preferRelativeResize="0"/>
          <p:nvPr/>
        </p:nvPicPr>
        <p:blipFill>
          <a:blip r:embed="rId5">
            <a:alphaModFix/>
          </a:blip>
          <a:stretch>
            <a:fillRect/>
          </a:stretch>
        </p:blipFill>
        <p:spPr>
          <a:xfrm>
            <a:off x="529972" y="1839525"/>
            <a:ext cx="3377024" cy="3151573"/>
          </a:xfrm>
          <a:prstGeom prst="rect">
            <a:avLst/>
          </a:prstGeom>
          <a:noFill/>
          <a:ln>
            <a:noFill/>
          </a:ln>
        </p:spPr>
      </p:pic>
      <p:pic>
        <p:nvPicPr>
          <p:cNvPr id="395" name="Google Shape;395;p44"/>
          <p:cNvPicPr preferRelativeResize="0"/>
          <p:nvPr/>
        </p:nvPicPr>
        <p:blipFill>
          <a:blip r:embed="rId6">
            <a:alphaModFix/>
          </a:blip>
          <a:stretch>
            <a:fillRect/>
          </a:stretch>
        </p:blipFill>
        <p:spPr>
          <a:xfrm>
            <a:off x="4791675" y="2056575"/>
            <a:ext cx="3448349" cy="2616049"/>
          </a:xfrm>
          <a:prstGeom prst="rect">
            <a:avLst/>
          </a:prstGeom>
          <a:noFill/>
          <a:ln>
            <a:noFill/>
          </a:ln>
        </p:spPr>
      </p:pic>
      <p:sp>
        <p:nvSpPr>
          <p:cNvPr id="396" name="Google Shape;396;p44"/>
          <p:cNvSpPr txBox="1"/>
          <p:nvPr/>
        </p:nvSpPr>
        <p:spPr>
          <a:xfrm>
            <a:off x="381000" y="685800"/>
            <a:ext cx="4215000" cy="1081800"/>
          </a:xfrm>
          <a:prstGeom prst="rect">
            <a:avLst/>
          </a:prstGeom>
          <a:noFill/>
          <a:ln>
            <a:noFill/>
          </a:ln>
        </p:spPr>
        <p:txBody>
          <a:bodyPr spcFirstLastPara="1" wrap="square" lIns="91425" tIns="91425" rIns="91425" bIns="91425" anchor="t" anchorCtr="0">
            <a:spAutoFit/>
          </a:bodyPr>
          <a:lstStyle/>
          <a:p>
            <a:pPr marL="0" marR="38100" lvl="0" indent="0" algn="l" rtl="0">
              <a:lnSpc>
                <a:spcPct val="128571"/>
              </a:lnSpc>
              <a:spcBef>
                <a:spcPts val="0"/>
              </a:spcBef>
              <a:spcAft>
                <a:spcPts val="0"/>
              </a:spcAft>
              <a:buNone/>
            </a:pPr>
            <a:r>
              <a:rPr lang="id" sz="1200">
                <a:solidFill>
                  <a:srgbClr val="202124"/>
                </a:solidFill>
                <a:highlight>
                  <a:srgbClr val="F8F9FA"/>
                </a:highlight>
                <a:latin typeface="Montserrat"/>
                <a:ea typeface="Montserrat"/>
                <a:cs typeface="Montserrat"/>
                <a:sym typeface="Montserrat"/>
              </a:rPr>
              <a:t>Dari Heatmap Plot diketahui bahwa antara total_char_wo_stopwords dan total_word_wo_stopwords berkorelasi positif, karena nilainya mendekati 1</a:t>
            </a:r>
            <a:endParaRPr sz="1200">
              <a:solidFill>
                <a:srgbClr val="202124"/>
              </a:solidFill>
              <a:highlight>
                <a:srgbClr val="F8F9FA"/>
              </a:highlight>
              <a:latin typeface="Montserrat"/>
              <a:ea typeface="Montserrat"/>
              <a:cs typeface="Montserrat"/>
              <a:sym typeface="Montserrat"/>
            </a:endParaRPr>
          </a:p>
        </p:txBody>
      </p:sp>
      <p:sp>
        <p:nvSpPr>
          <p:cNvPr id="397" name="Google Shape;397;p44"/>
          <p:cNvSpPr txBox="1"/>
          <p:nvPr/>
        </p:nvSpPr>
        <p:spPr>
          <a:xfrm>
            <a:off x="4628300" y="607300"/>
            <a:ext cx="4309500" cy="139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200">
                <a:solidFill>
                  <a:srgbClr val="202124"/>
                </a:solidFill>
                <a:highlight>
                  <a:srgbClr val="F8F9FA"/>
                </a:highlight>
                <a:latin typeface="Montserrat"/>
                <a:ea typeface="Montserrat"/>
                <a:cs typeface="Montserrat"/>
                <a:sym typeface="Montserrat"/>
              </a:rPr>
              <a:t>Scatter Plot menunjukkan hasil korelasi positif antara jumlah karakter dan jumlah kata.</a:t>
            </a:r>
            <a:endParaRPr sz="1200">
              <a:solidFill>
                <a:srgbClr val="202124"/>
              </a:solidFill>
              <a:highlight>
                <a:srgbClr val="F8F9FA"/>
              </a:highlight>
              <a:latin typeface="Montserrat"/>
              <a:ea typeface="Montserrat"/>
              <a:cs typeface="Montserrat"/>
              <a:sym typeface="Montserrat"/>
            </a:endParaRPr>
          </a:p>
          <a:p>
            <a:pPr marL="0" lvl="0" indent="0" algn="l" rtl="0">
              <a:spcBef>
                <a:spcPts val="0"/>
              </a:spcBef>
              <a:spcAft>
                <a:spcPts val="0"/>
              </a:spcAft>
              <a:buNone/>
            </a:pPr>
            <a:endParaRPr sz="1200">
              <a:solidFill>
                <a:srgbClr val="202124"/>
              </a:solidFill>
              <a:highlight>
                <a:srgbClr val="F8F9FA"/>
              </a:highlight>
              <a:latin typeface="Montserrat"/>
              <a:ea typeface="Montserrat"/>
              <a:cs typeface="Montserrat"/>
              <a:sym typeface="Montserrat"/>
            </a:endParaRPr>
          </a:p>
          <a:p>
            <a:pPr marL="0" marR="38100" lvl="0" indent="0" algn="l" rtl="0">
              <a:lnSpc>
                <a:spcPct val="128571"/>
              </a:lnSpc>
              <a:spcBef>
                <a:spcPts val="0"/>
              </a:spcBef>
              <a:spcAft>
                <a:spcPts val="0"/>
              </a:spcAft>
              <a:buNone/>
            </a:pPr>
            <a:r>
              <a:rPr lang="id" sz="1200">
                <a:solidFill>
                  <a:srgbClr val="202124"/>
                </a:solidFill>
                <a:highlight>
                  <a:srgbClr val="F8F9FA"/>
                </a:highlight>
                <a:latin typeface="Montserrat"/>
                <a:ea typeface="Montserrat"/>
                <a:cs typeface="Montserrat"/>
                <a:sym typeface="Montserrat"/>
              </a:rPr>
              <a:t>Kedua variabel tersebut saling mempengaruhi, pola yang dihasilkan adalah linier dari pojok kiri bawah ke pojok kanan atas.</a:t>
            </a:r>
            <a:endParaRPr sz="1200">
              <a:solidFill>
                <a:srgbClr val="202124"/>
              </a:solidFill>
              <a:highlight>
                <a:srgbClr val="F8F9FA"/>
              </a:highlight>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402" name="Google Shape;402;p45"/>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403" name="Google Shape;403;p45"/>
          <p:cNvCxnSpPr>
            <a:endCxn id="404"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404" name="Google Shape;404;p45"/>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lvl="0" indent="0" algn="l" rtl="0">
              <a:spcBef>
                <a:spcPts val="0"/>
              </a:spcBef>
              <a:spcAft>
                <a:spcPts val="0"/>
              </a:spcAft>
              <a:buClr>
                <a:schemeClr val="dk1"/>
              </a:buClr>
              <a:buSzPts val="1400"/>
              <a:buFont typeface="Arial"/>
              <a:buNone/>
            </a:pPr>
            <a:r>
              <a:rPr lang="id">
                <a:solidFill>
                  <a:srgbClr val="761A79"/>
                </a:solidFill>
                <a:latin typeface="Montserrat ExtraBold"/>
                <a:ea typeface="Montserrat ExtraBold"/>
                <a:cs typeface="Montserrat ExtraBold"/>
                <a:sym typeface="Montserrat ExtraBold"/>
              </a:rPr>
              <a:t>Visualisasi Data</a:t>
            </a:r>
            <a:endParaRPr>
              <a:solidFill>
                <a:srgbClr val="761A79"/>
              </a:solidFill>
              <a:latin typeface="Montserrat ExtraBold"/>
              <a:ea typeface="Montserrat ExtraBold"/>
              <a:cs typeface="Montserrat ExtraBold"/>
              <a:sym typeface="Montserrat ExtraBold"/>
            </a:endParaRPr>
          </a:p>
        </p:txBody>
      </p:sp>
      <p:pic>
        <p:nvPicPr>
          <p:cNvPr id="405" name="Google Shape;405;p45"/>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406" name="Google Shape;406;p45"/>
          <p:cNvSpPr txBox="1"/>
          <p:nvPr/>
        </p:nvSpPr>
        <p:spPr>
          <a:xfrm>
            <a:off x="7006863"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latin typeface="Montserrat"/>
              <a:ea typeface="Montserrat"/>
              <a:cs typeface="Montserrat"/>
              <a:sym typeface="Montserrat"/>
            </a:endParaRPr>
          </a:p>
        </p:txBody>
      </p:sp>
      <p:sp>
        <p:nvSpPr>
          <p:cNvPr id="407" name="Google Shape;407;p45"/>
          <p:cNvSpPr txBox="1"/>
          <p:nvPr/>
        </p:nvSpPr>
        <p:spPr>
          <a:xfrm>
            <a:off x="356275" y="971625"/>
            <a:ext cx="7526100" cy="1081800"/>
          </a:xfrm>
          <a:prstGeom prst="rect">
            <a:avLst/>
          </a:prstGeom>
          <a:noFill/>
          <a:ln>
            <a:noFill/>
          </a:ln>
        </p:spPr>
        <p:txBody>
          <a:bodyPr spcFirstLastPara="1" wrap="square" lIns="91425" tIns="91425" rIns="91425" bIns="91425" anchor="t" anchorCtr="0">
            <a:spAutoFit/>
          </a:bodyPr>
          <a:lstStyle/>
          <a:p>
            <a:pPr marL="0" marR="38100" lvl="0" indent="0" algn="l" rtl="0">
              <a:lnSpc>
                <a:spcPct val="128571"/>
              </a:lnSpc>
              <a:spcBef>
                <a:spcPts val="0"/>
              </a:spcBef>
              <a:spcAft>
                <a:spcPts val="0"/>
              </a:spcAft>
              <a:buClr>
                <a:schemeClr val="dk1"/>
              </a:buClr>
              <a:buSzPts val="1100"/>
              <a:buFont typeface="Arial"/>
              <a:buNone/>
            </a:pPr>
            <a:r>
              <a:rPr lang="id" sz="1200" dirty="0">
                <a:solidFill>
                  <a:srgbClr val="202124"/>
                </a:solidFill>
                <a:highlight>
                  <a:srgbClr val="F8F9FA"/>
                </a:highlight>
                <a:latin typeface="Montserrat"/>
                <a:ea typeface="Montserrat"/>
                <a:cs typeface="Montserrat"/>
                <a:sym typeface="Montserrat"/>
              </a:rPr>
              <a:t>Dari dua Diagram Batang di atas, kami dapat menyimpulkan bahwa ada lebih banyak kalimat yang mengandung unsur 'Abusive' daripada unsur 'Non Abusive' yang ditulis dalam Tweet oleh Netizen Indonesia di Twitter.</a:t>
            </a:r>
            <a:endParaRPr sz="1200" dirty="0">
              <a:solidFill>
                <a:srgbClr val="202124"/>
              </a:solidFill>
              <a:highlight>
                <a:srgbClr val="F8F9FA"/>
              </a:highlight>
              <a:latin typeface="Montserrat"/>
              <a:ea typeface="Montserrat"/>
              <a:cs typeface="Montserrat"/>
              <a:sym typeface="Montserrat"/>
            </a:endParaRPr>
          </a:p>
          <a:p>
            <a:pPr marL="0" lvl="0" indent="0" algn="l" rtl="0">
              <a:spcBef>
                <a:spcPts val="0"/>
              </a:spcBef>
              <a:spcAft>
                <a:spcPts val="0"/>
              </a:spcAft>
              <a:buNone/>
            </a:pPr>
            <a:endParaRPr sz="1200" dirty="0">
              <a:latin typeface="Montserrat SemiBold"/>
              <a:ea typeface="Montserrat SemiBold"/>
              <a:cs typeface="Montserrat SemiBold"/>
              <a:sym typeface="Montserrat SemiBold"/>
            </a:endParaRPr>
          </a:p>
        </p:txBody>
      </p:sp>
      <p:pic>
        <p:nvPicPr>
          <p:cNvPr id="408" name="Google Shape;408;p45"/>
          <p:cNvPicPr preferRelativeResize="0"/>
          <p:nvPr/>
        </p:nvPicPr>
        <p:blipFill>
          <a:blip r:embed="rId5">
            <a:alphaModFix/>
          </a:blip>
          <a:stretch>
            <a:fillRect/>
          </a:stretch>
        </p:blipFill>
        <p:spPr>
          <a:xfrm>
            <a:off x="454375" y="1903775"/>
            <a:ext cx="3988056" cy="2785276"/>
          </a:xfrm>
          <a:prstGeom prst="rect">
            <a:avLst/>
          </a:prstGeom>
          <a:noFill/>
          <a:ln>
            <a:noFill/>
          </a:ln>
        </p:spPr>
      </p:pic>
      <p:pic>
        <p:nvPicPr>
          <p:cNvPr id="409" name="Google Shape;409;p45"/>
          <p:cNvPicPr preferRelativeResize="0"/>
          <p:nvPr/>
        </p:nvPicPr>
        <p:blipFill>
          <a:blip r:embed="rId6">
            <a:alphaModFix/>
          </a:blip>
          <a:stretch>
            <a:fillRect/>
          </a:stretch>
        </p:blipFill>
        <p:spPr>
          <a:xfrm>
            <a:off x="4529700" y="2093400"/>
            <a:ext cx="4309499" cy="215474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pic>
        <p:nvPicPr>
          <p:cNvPr id="414" name="Google Shape;414;p46"/>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415" name="Google Shape;415;p46"/>
          <p:cNvCxnSpPr>
            <a:endCxn id="416"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416" name="Google Shape;416;p46"/>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lvl="0" indent="0" algn="l" rtl="0">
              <a:spcBef>
                <a:spcPts val="0"/>
              </a:spcBef>
              <a:spcAft>
                <a:spcPts val="0"/>
              </a:spcAft>
              <a:buClr>
                <a:schemeClr val="dk1"/>
              </a:buClr>
              <a:buSzPts val="1400"/>
              <a:buFont typeface="Arial"/>
              <a:buNone/>
            </a:pPr>
            <a:r>
              <a:rPr lang="id" dirty="0">
                <a:solidFill>
                  <a:srgbClr val="761A79"/>
                </a:solidFill>
                <a:latin typeface="Montserrat ExtraBold"/>
                <a:ea typeface="Montserrat ExtraBold"/>
                <a:cs typeface="Montserrat ExtraBold"/>
                <a:sym typeface="Montserrat ExtraBold"/>
              </a:rPr>
              <a:t>Kesimpulan</a:t>
            </a:r>
            <a:endParaRPr dirty="0">
              <a:solidFill>
                <a:srgbClr val="761A79"/>
              </a:solidFill>
              <a:latin typeface="Montserrat ExtraBold"/>
              <a:ea typeface="Montserrat ExtraBold"/>
              <a:cs typeface="Montserrat ExtraBold"/>
              <a:sym typeface="Montserrat ExtraBold"/>
            </a:endParaRPr>
          </a:p>
        </p:txBody>
      </p:sp>
      <p:pic>
        <p:nvPicPr>
          <p:cNvPr id="417" name="Google Shape;417;p46"/>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418" name="Google Shape;418;p46"/>
          <p:cNvSpPr txBox="1"/>
          <p:nvPr/>
        </p:nvSpPr>
        <p:spPr>
          <a:xfrm>
            <a:off x="7006863"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latin typeface="Montserrat"/>
              <a:ea typeface="Montserrat"/>
              <a:cs typeface="Montserrat"/>
              <a:sym typeface="Montserrat"/>
            </a:endParaRPr>
          </a:p>
        </p:txBody>
      </p:sp>
      <p:sp>
        <p:nvSpPr>
          <p:cNvPr id="419" name="Google Shape;419;p46"/>
          <p:cNvSpPr txBox="1"/>
          <p:nvPr/>
        </p:nvSpPr>
        <p:spPr>
          <a:xfrm>
            <a:off x="274600" y="988700"/>
            <a:ext cx="2993100" cy="2339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b="1" dirty="0">
                <a:latin typeface="Montserrat"/>
                <a:ea typeface="Montserrat"/>
                <a:cs typeface="Montserrat"/>
                <a:sym typeface="Montserrat"/>
              </a:rPr>
              <a:t>MEASURES OF CENTRAL TENDENCY</a:t>
            </a:r>
            <a:endParaRPr b="1" dirty="0">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0"/>
              </a:spcBef>
              <a:spcAft>
                <a:spcPts val="0"/>
              </a:spcAft>
              <a:buNone/>
            </a:pPr>
            <a:r>
              <a:rPr lang="id" dirty="0">
                <a:latin typeface="Montserrat"/>
                <a:ea typeface="Montserrat"/>
                <a:cs typeface="Montserrat"/>
                <a:sym typeface="Montserrat"/>
              </a:rPr>
              <a:t>Mean dari Total Karakter: 61.68</a:t>
            </a:r>
            <a:endParaRPr dirty="0">
              <a:latin typeface="Montserrat"/>
              <a:ea typeface="Montserrat"/>
              <a:cs typeface="Montserrat"/>
              <a:sym typeface="Montserrat"/>
            </a:endParaRPr>
          </a:p>
          <a:p>
            <a:pPr marL="0" lvl="0" indent="0" algn="l" rtl="0">
              <a:spcBef>
                <a:spcPts val="0"/>
              </a:spcBef>
              <a:spcAft>
                <a:spcPts val="0"/>
              </a:spcAft>
              <a:buNone/>
            </a:pPr>
            <a:r>
              <a:rPr lang="id" dirty="0">
                <a:latin typeface="Montserrat"/>
                <a:ea typeface="Montserrat"/>
                <a:cs typeface="Montserrat"/>
                <a:sym typeface="Montserrat"/>
              </a:rPr>
              <a:t>Mean dari Total Kata: 8.31</a:t>
            </a:r>
            <a:endParaRPr dirty="0">
              <a:latin typeface="Montserrat"/>
              <a:ea typeface="Montserrat"/>
              <a:cs typeface="Montserrat"/>
              <a:sym typeface="Montserrat"/>
            </a:endParaRPr>
          </a:p>
          <a:p>
            <a:pPr marL="0" lvl="0" indent="0" algn="l" rtl="0">
              <a:spcBef>
                <a:spcPts val="0"/>
              </a:spcBef>
              <a:spcAft>
                <a:spcPts val="0"/>
              </a:spcAft>
              <a:buNone/>
            </a:pPr>
            <a:r>
              <a:rPr lang="id" dirty="0">
                <a:latin typeface="Montserrat"/>
                <a:ea typeface="Montserrat"/>
                <a:cs typeface="Montserrat"/>
                <a:sym typeface="Montserrat"/>
              </a:rPr>
              <a:t>Median dari Total Karakter: 53</a:t>
            </a:r>
            <a:endParaRPr dirty="0">
              <a:latin typeface="Montserrat"/>
              <a:ea typeface="Montserrat"/>
              <a:cs typeface="Montserrat"/>
              <a:sym typeface="Montserrat"/>
            </a:endParaRPr>
          </a:p>
          <a:p>
            <a:pPr marL="0" lvl="0" indent="0" algn="l" rtl="0">
              <a:spcBef>
                <a:spcPts val="0"/>
              </a:spcBef>
              <a:spcAft>
                <a:spcPts val="0"/>
              </a:spcAft>
              <a:buNone/>
            </a:pPr>
            <a:r>
              <a:rPr lang="id" dirty="0">
                <a:latin typeface="Montserrat"/>
                <a:ea typeface="Montserrat"/>
                <a:cs typeface="Montserrat"/>
                <a:sym typeface="Montserrat"/>
              </a:rPr>
              <a:t>Median dari Total Kata: 7</a:t>
            </a:r>
            <a:endParaRPr dirty="0">
              <a:latin typeface="Montserrat"/>
              <a:ea typeface="Montserrat"/>
              <a:cs typeface="Montserrat"/>
              <a:sym typeface="Montserrat"/>
            </a:endParaRPr>
          </a:p>
          <a:p>
            <a:pPr marL="0" lvl="0" indent="0" algn="l" rtl="0">
              <a:spcBef>
                <a:spcPts val="0"/>
              </a:spcBef>
              <a:spcAft>
                <a:spcPts val="0"/>
              </a:spcAft>
              <a:buNone/>
            </a:pPr>
            <a:r>
              <a:rPr lang="id" dirty="0">
                <a:latin typeface="Montserrat"/>
                <a:ea typeface="Montserrat"/>
                <a:cs typeface="Montserrat"/>
                <a:sym typeface="Montserrat"/>
              </a:rPr>
              <a:t>Mode dari Total Karakter: 11</a:t>
            </a:r>
            <a:endParaRPr dirty="0">
              <a:latin typeface="Montserrat"/>
              <a:ea typeface="Montserrat"/>
              <a:cs typeface="Montserrat"/>
              <a:sym typeface="Montserrat"/>
            </a:endParaRPr>
          </a:p>
          <a:p>
            <a:pPr marL="0" lvl="0" indent="0" algn="l" rtl="0">
              <a:spcBef>
                <a:spcPts val="0"/>
              </a:spcBef>
              <a:spcAft>
                <a:spcPts val="0"/>
              </a:spcAft>
              <a:buNone/>
            </a:pPr>
            <a:r>
              <a:rPr lang="id" dirty="0">
                <a:latin typeface="Montserrat"/>
                <a:ea typeface="Montserrat"/>
                <a:cs typeface="Montserrat"/>
                <a:sym typeface="Montserrat"/>
              </a:rPr>
              <a:t>Mode dari Total Kata: 3</a:t>
            </a:r>
            <a:endParaRPr dirty="0">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p:txBody>
      </p:sp>
      <p:sp>
        <p:nvSpPr>
          <p:cNvPr id="420" name="Google Shape;420;p46"/>
          <p:cNvSpPr txBox="1"/>
          <p:nvPr/>
        </p:nvSpPr>
        <p:spPr>
          <a:xfrm>
            <a:off x="3115300" y="953525"/>
            <a:ext cx="3000000" cy="298540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b="1" dirty="0"/>
              <a:t>MEASURES OF SPREAD</a:t>
            </a:r>
            <a:endParaRPr b="1" dirty="0"/>
          </a:p>
          <a:p>
            <a:pPr marL="0" lvl="0" indent="0" algn="l" rtl="0">
              <a:spcBef>
                <a:spcPts val="0"/>
              </a:spcBef>
              <a:spcAft>
                <a:spcPts val="0"/>
              </a:spcAft>
              <a:buNone/>
            </a:pPr>
            <a:endParaRPr dirty="0"/>
          </a:p>
          <a:p>
            <a:pPr marL="0" lvl="0" indent="0" algn="l" rtl="0">
              <a:spcBef>
                <a:spcPts val="0"/>
              </a:spcBef>
              <a:spcAft>
                <a:spcPts val="0"/>
              </a:spcAft>
              <a:buNone/>
            </a:pPr>
            <a:r>
              <a:rPr lang="id" dirty="0"/>
              <a:t>Range dari Total Karkter: 338</a:t>
            </a:r>
            <a:endParaRPr dirty="0"/>
          </a:p>
          <a:p>
            <a:pPr marL="0" lvl="0" indent="0" algn="l" rtl="0">
              <a:spcBef>
                <a:spcPts val="0"/>
              </a:spcBef>
              <a:spcAft>
                <a:spcPts val="0"/>
              </a:spcAft>
              <a:buNone/>
            </a:pPr>
            <a:r>
              <a:rPr lang="id" dirty="0"/>
              <a:t>Range dari Total Kata: 45</a:t>
            </a:r>
            <a:endParaRPr dirty="0"/>
          </a:p>
          <a:p>
            <a:pPr marL="0" lvl="0" indent="0" algn="l" rtl="0">
              <a:spcBef>
                <a:spcPts val="0"/>
              </a:spcBef>
              <a:spcAft>
                <a:spcPts val="0"/>
              </a:spcAft>
              <a:buNone/>
            </a:pPr>
            <a:r>
              <a:rPr lang="id" dirty="0"/>
              <a:t>Q1, Q2, Q3 = [28, 53, 86]</a:t>
            </a:r>
            <a:endParaRPr dirty="0"/>
          </a:p>
          <a:p>
            <a:pPr marL="0" lvl="0" indent="0" algn="l" rtl="0">
              <a:spcBef>
                <a:spcPts val="0"/>
              </a:spcBef>
              <a:spcAft>
                <a:spcPts val="0"/>
              </a:spcAft>
              <a:buNone/>
            </a:pPr>
            <a:r>
              <a:rPr lang="id" dirty="0"/>
              <a:t>IQR = 58</a:t>
            </a:r>
            <a:endParaRPr dirty="0"/>
          </a:p>
          <a:p>
            <a:pPr marL="0" lvl="0" indent="0" algn="l" rtl="0">
              <a:spcBef>
                <a:spcPts val="0"/>
              </a:spcBef>
              <a:spcAft>
                <a:spcPts val="0"/>
              </a:spcAft>
              <a:buNone/>
            </a:pPr>
            <a:r>
              <a:rPr lang="id" dirty="0"/>
              <a:t>Variance dari Total Karakter dan Total Kata = [1875.543845, 30.332143]</a:t>
            </a:r>
            <a:endParaRPr dirty="0"/>
          </a:p>
          <a:p>
            <a:pPr marL="0" lvl="0" indent="0" algn="l" rtl="0">
              <a:spcBef>
                <a:spcPts val="0"/>
              </a:spcBef>
              <a:spcAft>
                <a:spcPts val="0"/>
              </a:spcAft>
              <a:buNone/>
            </a:pPr>
            <a:r>
              <a:rPr lang="id" dirty="0"/>
              <a:t>Standard Deviation dari Total Karakter dan Total Kata = [43.307550, 5.507463]</a:t>
            </a:r>
            <a:endParaRPr dirty="0"/>
          </a:p>
          <a:p>
            <a:pPr marL="0" lvl="0" indent="0" algn="l" rtl="0">
              <a:spcBef>
                <a:spcPts val="0"/>
              </a:spcBef>
              <a:spcAft>
                <a:spcPts val="0"/>
              </a:spcAft>
              <a:buNone/>
            </a:pPr>
            <a:endParaRPr dirty="0"/>
          </a:p>
        </p:txBody>
      </p:sp>
      <p:sp>
        <p:nvSpPr>
          <p:cNvPr id="421" name="Google Shape;421;p46"/>
          <p:cNvSpPr txBox="1"/>
          <p:nvPr/>
        </p:nvSpPr>
        <p:spPr>
          <a:xfrm>
            <a:off x="6096000" y="990600"/>
            <a:ext cx="3000000" cy="341629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b="1" dirty="0">
                <a:latin typeface="Montserrat"/>
                <a:ea typeface="Montserrat"/>
                <a:cs typeface="Montserrat"/>
                <a:sym typeface="Montserrat"/>
              </a:rPr>
              <a:t>MEASURES TO DESCRIBE SHAPE OF DISTRIBUTION</a:t>
            </a:r>
            <a:endParaRPr b="1" dirty="0">
              <a:latin typeface="Montserrat"/>
              <a:ea typeface="Montserrat"/>
              <a:cs typeface="Montserrat"/>
              <a:sym typeface="Montserrat"/>
            </a:endParaRPr>
          </a:p>
          <a:p>
            <a:pPr marL="0" lvl="0" indent="0" algn="l" rtl="0">
              <a:spcBef>
                <a:spcPts val="0"/>
              </a:spcBef>
              <a:spcAft>
                <a:spcPts val="0"/>
              </a:spcAft>
              <a:buNone/>
            </a:pPr>
            <a:endParaRPr dirty="0"/>
          </a:p>
          <a:p>
            <a:pPr marL="0" lvl="0" indent="0" algn="l" rtl="0">
              <a:spcBef>
                <a:spcPts val="0"/>
              </a:spcBef>
              <a:spcAft>
                <a:spcPts val="0"/>
              </a:spcAft>
              <a:buNone/>
            </a:pPr>
            <a:r>
              <a:rPr lang="id" dirty="0"/>
              <a:t>Skew dari Total Karakter dan Total Kata :</a:t>
            </a:r>
            <a:endParaRPr dirty="0"/>
          </a:p>
          <a:p>
            <a:pPr marL="0" lvl="0" indent="0" algn="l" rtl="0">
              <a:spcBef>
                <a:spcPts val="0"/>
              </a:spcBef>
              <a:spcAft>
                <a:spcPts val="0"/>
              </a:spcAft>
              <a:buNone/>
            </a:pPr>
            <a:r>
              <a:rPr lang="id" dirty="0"/>
              <a:t>     [1.011451, 0.954882]</a:t>
            </a:r>
            <a:endParaRPr dirty="0"/>
          </a:p>
          <a:p>
            <a:pPr marL="0" lvl="0" indent="0" algn="l" rtl="0">
              <a:spcBef>
                <a:spcPts val="0"/>
              </a:spcBef>
              <a:spcAft>
                <a:spcPts val="0"/>
              </a:spcAft>
              <a:buNone/>
            </a:pPr>
            <a:r>
              <a:rPr lang="id" dirty="0"/>
              <a:t>Skewness lebih dari 0, jadi skewness bersifat positif</a:t>
            </a:r>
            <a:endParaRPr dirty="0"/>
          </a:p>
          <a:p>
            <a:pPr marL="0" lvl="0" indent="0" algn="l" rtl="0">
              <a:spcBef>
                <a:spcPts val="0"/>
              </a:spcBef>
              <a:spcAft>
                <a:spcPts val="0"/>
              </a:spcAft>
              <a:buNone/>
            </a:pPr>
            <a:r>
              <a:rPr lang="id" dirty="0"/>
              <a:t>Kurtosis dari total karakter dan total Kata :</a:t>
            </a:r>
            <a:endParaRPr dirty="0"/>
          </a:p>
          <a:p>
            <a:pPr marL="0" lvl="0" indent="0" algn="l" rtl="0">
              <a:spcBef>
                <a:spcPts val="0"/>
              </a:spcBef>
              <a:spcAft>
                <a:spcPts val="0"/>
              </a:spcAft>
              <a:buNone/>
            </a:pPr>
            <a:r>
              <a:rPr lang="id" dirty="0"/>
              <a:t>     [0.945365, 0.775245]</a:t>
            </a:r>
            <a:endParaRPr dirty="0"/>
          </a:p>
          <a:p>
            <a:pPr marL="0" lvl="0" indent="0" algn="l" rtl="0">
              <a:spcBef>
                <a:spcPts val="0"/>
              </a:spcBef>
              <a:spcAft>
                <a:spcPts val="0"/>
              </a:spcAft>
              <a:buNone/>
            </a:pPr>
            <a:r>
              <a:rPr lang="id" dirty="0"/>
              <a:t>Kurtosis kurang dari 3, yang menunju</a:t>
            </a:r>
            <a:r>
              <a:rPr lang="en-ID" dirty="0"/>
              <a:t>k</a:t>
            </a:r>
            <a:r>
              <a:rPr lang="id" dirty="0"/>
              <a:t>an distribusi lebih rendah dari nilai outlier</a:t>
            </a:r>
            <a:endParaRPr dirty="0"/>
          </a:p>
          <a:p>
            <a:pPr marL="0" lvl="0" indent="0" algn="l" rtl="0">
              <a:spcBef>
                <a:spcPts val="0"/>
              </a:spcBef>
              <a:spcAft>
                <a:spcPts val="0"/>
              </a:spcAft>
              <a:buNone/>
            </a:pP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pic>
        <p:nvPicPr>
          <p:cNvPr id="426" name="Google Shape;426;p47"/>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427" name="Google Shape;427;p47"/>
          <p:cNvCxnSpPr>
            <a:endCxn id="428"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428" name="Google Shape;428;p47"/>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lvl="0" indent="0" algn="l" rtl="0">
              <a:spcBef>
                <a:spcPts val="0"/>
              </a:spcBef>
              <a:spcAft>
                <a:spcPts val="0"/>
              </a:spcAft>
              <a:buClr>
                <a:schemeClr val="dk1"/>
              </a:buClr>
              <a:buSzPts val="1400"/>
              <a:buFont typeface="Arial"/>
              <a:buNone/>
            </a:pPr>
            <a:r>
              <a:rPr lang="id" dirty="0">
                <a:solidFill>
                  <a:srgbClr val="761A79"/>
                </a:solidFill>
                <a:latin typeface="Montserrat ExtraBold"/>
                <a:ea typeface="Montserrat ExtraBold"/>
                <a:cs typeface="Montserrat ExtraBold"/>
                <a:sym typeface="Montserrat ExtraBold"/>
              </a:rPr>
              <a:t>Kesimpulan</a:t>
            </a:r>
            <a:endParaRPr dirty="0">
              <a:solidFill>
                <a:srgbClr val="761A79"/>
              </a:solidFill>
              <a:latin typeface="Montserrat ExtraBold"/>
              <a:ea typeface="Montserrat ExtraBold"/>
              <a:cs typeface="Montserrat ExtraBold"/>
              <a:sym typeface="Montserrat ExtraBold"/>
            </a:endParaRPr>
          </a:p>
        </p:txBody>
      </p:sp>
      <p:pic>
        <p:nvPicPr>
          <p:cNvPr id="429" name="Google Shape;429;p47"/>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430" name="Google Shape;430;p47"/>
          <p:cNvSpPr txBox="1"/>
          <p:nvPr/>
        </p:nvSpPr>
        <p:spPr>
          <a:xfrm>
            <a:off x="7006863" y="770550"/>
            <a:ext cx="1814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a:latin typeface="Montserrat"/>
              <a:ea typeface="Montserrat"/>
              <a:cs typeface="Montserrat"/>
              <a:sym typeface="Montserrat"/>
            </a:endParaRPr>
          </a:p>
        </p:txBody>
      </p:sp>
      <p:sp>
        <p:nvSpPr>
          <p:cNvPr id="431" name="Google Shape;431;p47"/>
          <p:cNvSpPr txBox="1"/>
          <p:nvPr/>
        </p:nvSpPr>
        <p:spPr>
          <a:xfrm>
            <a:off x="274600" y="988700"/>
            <a:ext cx="4572000" cy="3877954"/>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1200" b="1" dirty="0">
                <a:latin typeface="Montserrat"/>
                <a:ea typeface="Montserrat"/>
                <a:cs typeface="Montserrat"/>
                <a:sym typeface="Montserrat"/>
              </a:rPr>
              <a:t>Analisis Univariat</a:t>
            </a:r>
            <a:endParaRPr sz="1200" b="1" dirty="0">
              <a:latin typeface="Montserrat"/>
              <a:ea typeface="Montserrat"/>
              <a:cs typeface="Montserrat"/>
              <a:sym typeface="Montserrat"/>
            </a:endParaRPr>
          </a:p>
          <a:p>
            <a:pPr marL="0" lvl="0" indent="0" algn="l" rtl="0">
              <a:spcBef>
                <a:spcPts val="0"/>
              </a:spcBef>
              <a:spcAft>
                <a:spcPts val="0"/>
              </a:spcAft>
              <a:buNone/>
            </a:pP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10 kata yang paring sering muncul dalam data adalah sebagai berikut:</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presiden     : 1037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indonesia   : 990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jokowi 	  : 928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islam	  : 760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agama	  : 714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asing	  : 597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cina	  : 565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cebong	  : 498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negara	  : 488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 	rakyat	  : 433 words</a:t>
            </a:r>
            <a:endParaRPr sz="1200" dirty="0">
              <a:latin typeface="Montserrat"/>
              <a:ea typeface="Montserrat"/>
              <a:cs typeface="Montserrat"/>
              <a:sym typeface="Montserrat"/>
            </a:endParaRPr>
          </a:p>
          <a:p>
            <a:pPr marL="0" lvl="0" indent="0" algn="l" rtl="0">
              <a:spcBef>
                <a:spcPts val="0"/>
              </a:spcBef>
              <a:spcAft>
                <a:spcPts val="0"/>
              </a:spcAft>
              <a:buNone/>
            </a:pPr>
            <a:r>
              <a:rPr lang="id" sz="1200" dirty="0">
                <a:latin typeface="Montserrat"/>
                <a:ea typeface="Montserrat"/>
                <a:cs typeface="Montserrat"/>
                <a:sym typeface="Montserrat"/>
              </a:rPr>
              <a:t>Jumlah kata “ Alay” dalam lebih sedikit dari banyaknya kata dari keseluruhan data.</a:t>
            </a:r>
            <a:endParaRPr sz="1200" dirty="0">
              <a:latin typeface="Montserrat"/>
              <a:ea typeface="Montserrat"/>
              <a:cs typeface="Montserrat"/>
              <a:sym typeface="Montserrat"/>
            </a:endParaRPr>
          </a:p>
          <a:p>
            <a:pPr marL="0" lvl="0" indent="0" algn="l" rtl="0">
              <a:spcBef>
                <a:spcPts val="0"/>
              </a:spcBef>
              <a:spcAft>
                <a:spcPts val="0"/>
              </a:spcAft>
              <a:buNone/>
            </a:pPr>
            <a:r>
              <a:rPr lang="en-ID" sz="1200" dirty="0">
                <a:latin typeface="Montserrat"/>
                <a:ea typeface="Montserrat"/>
                <a:cs typeface="Montserrat"/>
                <a:sym typeface="Montserrat"/>
              </a:rPr>
              <a:t>T</a:t>
            </a:r>
            <a:r>
              <a:rPr lang="id" sz="1200" dirty="0">
                <a:latin typeface="Montserrat"/>
                <a:ea typeface="Montserrat"/>
                <a:cs typeface="Montserrat"/>
                <a:sym typeface="Montserrat"/>
              </a:rPr>
              <a:t>erdapat lebih banyak kalimat mengandung kata’ Abusive’ daripada “non Abusive”  pada tweet masyarakat Indonesia dalam twitter.</a:t>
            </a:r>
            <a:endParaRPr sz="1200" dirty="0">
              <a:latin typeface="Montserrat"/>
              <a:ea typeface="Montserrat"/>
              <a:cs typeface="Montserrat"/>
              <a:sym typeface="Montserrat"/>
            </a:endParaRPr>
          </a:p>
          <a:p>
            <a:pPr marL="0" lvl="0" indent="0" algn="l" rtl="0">
              <a:spcBef>
                <a:spcPts val="0"/>
              </a:spcBef>
              <a:spcAft>
                <a:spcPts val="0"/>
              </a:spcAft>
              <a:buNone/>
            </a:pPr>
            <a:endParaRPr sz="1200" dirty="0">
              <a:latin typeface="Montserrat"/>
              <a:ea typeface="Montserrat"/>
              <a:cs typeface="Montserrat"/>
              <a:sym typeface="Montserrat"/>
            </a:endParaRPr>
          </a:p>
        </p:txBody>
      </p:sp>
      <p:sp>
        <p:nvSpPr>
          <p:cNvPr id="432" name="Google Shape;432;p47"/>
          <p:cNvSpPr txBox="1"/>
          <p:nvPr/>
        </p:nvSpPr>
        <p:spPr>
          <a:xfrm>
            <a:off x="6096000" y="990600"/>
            <a:ext cx="3000000" cy="212362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b="1" dirty="0">
                <a:latin typeface="Montserrat"/>
                <a:ea typeface="Montserrat"/>
                <a:cs typeface="Montserrat"/>
                <a:sym typeface="Montserrat"/>
              </a:rPr>
              <a:t>Analisis Bivariat</a:t>
            </a:r>
            <a:endParaRPr b="1" dirty="0">
              <a:latin typeface="Montserrat"/>
              <a:ea typeface="Montserrat"/>
              <a:cs typeface="Montserrat"/>
              <a:sym typeface="Montserrat"/>
            </a:endParaRPr>
          </a:p>
          <a:p>
            <a:pPr marL="0" lvl="0" indent="0" algn="l" rtl="0">
              <a:spcBef>
                <a:spcPts val="0"/>
              </a:spcBef>
              <a:spcAft>
                <a:spcPts val="0"/>
              </a:spcAft>
              <a:buNone/>
            </a:pPr>
            <a:endParaRPr dirty="0"/>
          </a:p>
          <a:p>
            <a:pPr marL="0" lvl="0" indent="0" algn="l" rtl="0">
              <a:spcBef>
                <a:spcPts val="0"/>
              </a:spcBef>
              <a:spcAft>
                <a:spcPts val="0"/>
              </a:spcAft>
              <a:buNone/>
            </a:pPr>
            <a:r>
              <a:rPr lang="en-ID" dirty="0"/>
              <a:t>D</a:t>
            </a:r>
            <a:r>
              <a:rPr lang="id" dirty="0"/>
              <a:t>iantara total karakter dan total kata mengandung korelasi positif.</a:t>
            </a:r>
            <a:endParaRPr dirty="0"/>
          </a:p>
          <a:p>
            <a:pPr marL="0" lvl="0" indent="0" algn="l" rtl="0">
              <a:spcBef>
                <a:spcPts val="0"/>
              </a:spcBef>
              <a:spcAft>
                <a:spcPts val="0"/>
              </a:spcAft>
              <a:buNone/>
            </a:pPr>
            <a:r>
              <a:rPr lang="id" dirty="0"/>
              <a:t>Nomor dari karakter dan kata dari data memliki lebih banyak memiliki kata “Abusive’ dibanding “Non Abusive”.</a:t>
            </a:r>
            <a:endParaRPr dirty="0"/>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61A79"/>
        </a:solidFill>
        <a:effectLst/>
      </p:bgPr>
    </p:bg>
    <p:spTree>
      <p:nvGrpSpPr>
        <p:cNvPr id="1" name="Shape 72"/>
        <p:cNvGrpSpPr/>
        <p:nvPr/>
      </p:nvGrpSpPr>
      <p:grpSpPr>
        <a:xfrm>
          <a:off x="0" y="0"/>
          <a:ext cx="0" cy="0"/>
          <a:chOff x="0" y="0"/>
          <a:chExt cx="0" cy="0"/>
        </a:xfrm>
      </p:grpSpPr>
      <p:pic>
        <p:nvPicPr>
          <p:cNvPr id="73" name="Google Shape;73;p15"/>
          <p:cNvPicPr preferRelativeResize="0"/>
          <p:nvPr/>
        </p:nvPicPr>
        <p:blipFill rotWithShape="1">
          <a:blip r:embed="rId3">
            <a:alphaModFix/>
          </a:blip>
          <a:srcRect/>
          <a:stretch/>
        </p:blipFill>
        <p:spPr>
          <a:xfrm>
            <a:off x="6608175" y="152400"/>
            <a:ext cx="2535837" cy="4838700"/>
          </a:xfrm>
          <a:prstGeom prst="rect">
            <a:avLst/>
          </a:prstGeom>
          <a:noFill/>
          <a:ln>
            <a:noFill/>
          </a:ln>
        </p:spPr>
      </p:pic>
      <p:pic>
        <p:nvPicPr>
          <p:cNvPr id="74" name="Google Shape;74;p15"/>
          <p:cNvPicPr preferRelativeResize="0"/>
          <p:nvPr/>
        </p:nvPicPr>
        <p:blipFill rotWithShape="1">
          <a:blip r:embed="rId4">
            <a:alphaModFix/>
          </a:blip>
          <a:srcRect/>
          <a:stretch/>
        </p:blipFill>
        <p:spPr>
          <a:xfrm>
            <a:off x="7694225" y="285362"/>
            <a:ext cx="989199" cy="290775"/>
          </a:xfrm>
          <a:prstGeom prst="rect">
            <a:avLst/>
          </a:prstGeom>
          <a:noFill/>
          <a:ln>
            <a:noFill/>
          </a:ln>
        </p:spPr>
      </p:pic>
      <p:cxnSp>
        <p:nvCxnSpPr>
          <p:cNvPr id="75" name="Google Shape;75;p15"/>
          <p:cNvCxnSpPr/>
          <p:nvPr/>
        </p:nvCxnSpPr>
        <p:spPr>
          <a:xfrm rot="10800000">
            <a:off x="2881325" y="427100"/>
            <a:ext cx="4643100" cy="0"/>
          </a:xfrm>
          <a:prstGeom prst="straightConnector1">
            <a:avLst/>
          </a:prstGeom>
          <a:noFill/>
          <a:ln w="19050" cap="flat" cmpd="sng">
            <a:solidFill>
              <a:srgbClr val="FFFFFF"/>
            </a:solidFill>
            <a:prstDash val="solid"/>
            <a:round/>
            <a:headEnd type="none" w="sm" len="sm"/>
            <a:tailEnd type="none" w="sm" len="sm"/>
          </a:ln>
        </p:spPr>
      </p:cxnSp>
      <p:sp>
        <p:nvSpPr>
          <p:cNvPr id="76" name="Google Shape;76;p15"/>
          <p:cNvSpPr txBox="1"/>
          <p:nvPr/>
        </p:nvSpPr>
        <p:spPr>
          <a:xfrm>
            <a:off x="689675" y="518500"/>
            <a:ext cx="4761000" cy="4282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b="1" dirty="0">
              <a:solidFill>
                <a:schemeClr val="lt1"/>
              </a:solidFill>
              <a:latin typeface="Montserrat"/>
              <a:ea typeface="Montserrat"/>
              <a:cs typeface="Montserrat"/>
              <a:sym typeface="Montserrat"/>
            </a:endParaRPr>
          </a:p>
          <a:p>
            <a:pPr marL="457200" lvl="0" indent="-317500" algn="just" rtl="0">
              <a:lnSpc>
                <a:spcPct val="115000"/>
              </a:lnSpc>
              <a:spcBef>
                <a:spcPts val="1000"/>
              </a:spcBef>
              <a:spcAft>
                <a:spcPts val="0"/>
              </a:spcAft>
              <a:buClr>
                <a:srgbClr val="F2AB2F"/>
              </a:buClr>
              <a:buSzPts val="1400"/>
              <a:buFont typeface="Montserrat"/>
              <a:buAutoNum type="alphaLcPeriod"/>
            </a:pPr>
            <a:r>
              <a:rPr lang="id" b="1" dirty="0">
                <a:solidFill>
                  <a:srgbClr val="F2AB2F"/>
                </a:solidFill>
                <a:latin typeface="Montserrat"/>
                <a:ea typeface="Montserrat"/>
                <a:cs typeface="Montserrat"/>
                <a:sym typeface="Montserrat"/>
              </a:rPr>
              <a:t>Metode apa yang digunakan untuk membersihkan data?</a:t>
            </a:r>
            <a:endParaRPr b="1" dirty="0">
              <a:solidFill>
                <a:srgbClr val="F2AB2F"/>
              </a:solidFill>
              <a:latin typeface="Montserrat"/>
              <a:ea typeface="Montserrat"/>
              <a:cs typeface="Montserrat"/>
              <a:sym typeface="Montserrat"/>
            </a:endParaRPr>
          </a:p>
          <a:p>
            <a:pPr marL="457200" lvl="0" indent="-317500" algn="just" rtl="0">
              <a:lnSpc>
                <a:spcPct val="115000"/>
              </a:lnSpc>
              <a:spcBef>
                <a:spcPts val="0"/>
              </a:spcBef>
              <a:spcAft>
                <a:spcPts val="0"/>
              </a:spcAft>
              <a:buClr>
                <a:srgbClr val="F2AB2F"/>
              </a:buClr>
              <a:buSzPts val="1400"/>
              <a:buFont typeface="Montserrat"/>
              <a:buAutoNum type="alphaLcPeriod"/>
            </a:pPr>
            <a:r>
              <a:rPr lang="id" b="1" dirty="0">
                <a:solidFill>
                  <a:srgbClr val="F2AB2F"/>
                </a:solidFill>
                <a:latin typeface="Montserrat"/>
                <a:ea typeface="Montserrat"/>
                <a:cs typeface="Montserrat"/>
                <a:sym typeface="Montserrat"/>
              </a:rPr>
              <a:t>Data seperti apa yang akan dibersihkan</a:t>
            </a:r>
            <a:endParaRPr b="1" dirty="0">
              <a:solidFill>
                <a:srgbClr val="F2AB2F"/>
              </a:solidFill>
              <a:latin typeface="Montserrat"/>
              <a:ea typeface="Montserrat"/>
              <a:cs typeface="Montserrat"/>
              <a:sym typeface="Montserrat"/>
            </a:endParaRPr>
          </a:p>
          <a:p>
            <a:pPr marL="457200" lvl="0" indent="-317500" rtl="0">
              <a:lnSpc>
                <a:spcPct val="115000"/>
              </a:lnSpc>
              <a:spcBef>
                <a:spcPts val="0"/>
              </a:spcBef>
              <a:spcAft>
                <a:spcPts val="0"/>
              </a:spcAft>
              <a:buClr>
                <a:srgbClr val="F2AB2F"/>
              </a:buClr>
              <a:buSzPts val="1400"/>
              <a:buFont typeface="Montserrat"/>
              <a:buAutoNum type="alphaLcPeriod"/>
            </a:pPr>
            <a:r>
              <a:rPr lang="id" b="1" dirty="0">
                <a:solidFill>
                  <a:srgbClr val="F2AB2F"/>
                </a:solidFill>
                <a:latin typeface="Montserrat"/>
                <a:ea typeface="Montserrat"/>
                <a:cs typeface="Montserrat"/>
                <a:sym typeface="Montserrat"/>
              </a:rPr>
              <a:t>Bagaimana rata-rata , median, kuartil dan rentang interquartile, outlier, varians, standar deviasi, kemiringan dan kurtosis dari ‘Total Karakter’ dan ‘Total Kata’ Tweet dibersihkan dalam dalam bentuk Dataframe</a:t>
            </a:r>
            <a:endParaRPr b="1" dirty="0">
              <a:solidFill>
                <a:srgbClr val="F2AB2F"/>
              </a:solidFill>
              <a:latin typeface="Montserrat"/>
              <a:ea typeface="Montserrat"/>
              <a:cs typeface="Montserrat"/>
              <a:sym typeface="Montserrat"/>
            </a:endParaRPr>
          </a:p>
          <a:p>
            <a:pPr marL="457200" lvl="0" indent="-317500" algn="l" rtl="0">
              <a:lnSpc>
                <a:spcPct val="115000"/>
              </a:lnSpc>
              <a:spcBef>
                <a:spcPts val="0"/>
              </a:spcBef>
              <a:spcAft>
                <a:spcPts val="0"/>
              </a:spcAft>
              <a:buClr>
                <a:srgbClr val="F2AB2F"/>
              </a:buClr>
              <a:buSzPts val="1400"/>
              <a:buFont typeface="Montserrat"/>
              <a:buAutoNum type="alphaLcPeriod"/>
            </a:pPr>
            <a:r>
              <a:rPr lang="id" b="1" dirty="0">
                <a:solidFill>
                  <a:srgbClr val="F2AB2F"/>
                </a:solidFill>
                <a:latin typeface="Montserrat"/>
                <a:ea typeface="Montserrat"/>
                <a:cs typeface="Montserrat"/>
                <a:sym typeface="Montserrat"/>
              </a:rPr>
              <a:t>Apa sepuluh kata Tweet yang dibersihkan?</a:t>
            </a:r>
            <a:endParaRPr b="1" dirty="0">
              <a:solidFill>
                <a:srgbClr val="F2AB2F"/>
              </a:solidFill>
              <a:latin typeface="Montserrat"/>
              <a:ea typeface="Montserrat"/>
              <a:cs typeface="Montserrat"/>
              <a:sym typeface="Montserrat"/>
            </a:endParaRPr>
          </a:p>
          <a:p>
            <a:pPr marL="457200" lvl="0" indent="-317500" rtl="0">
              <a:lnSpc>
                <a:spcPct val="115000"/>
              </a:lnSpc>
              <a:spcBef>
                <a:spcPts val="0"/>
              </a:spcBef>
              <a:spcAft>
                <a:spcPts val="0"/>
              </a:spcAft>
              <a:buClr>
                <a:srgbClr val="F2AB2F"/>
              </a:buClr>
              <a:buSzPts val="1400"/>
              <a:buFont typeface="Montserrat"/>
              <a:buAutoNum type="alphaLcPeriod"/>
            </a:pPr>
            <a:r>
              <a:rPr lang="id" b="1" dirty="0">
                <a:solidFill>
                  <a:srgbClr val="F2AB2F"/>
                </a:solidFill>
                <a:latin typeface="Montserrat"/>
                <a:ea typeface="Montserrat"/>
                <a:cs typeface="Montserrat"/>
                <a:sym typeface="Montserrat"/>
              </a:rPr>
              <a:t>Manakah yang lebih banyak jumlah karakter dan kata diantara kalimat tweet yang tergolong kasar dan tidak kasar ? </a:t>
            </a:r>
            <a:endParaRPr b="1" dirty="0">
              <a:solidFill>
                <a:srgbClr val="F2AB2F"/>
              </a:solidFill>
              <a:latin typeface="Montserrat"/>
              <a:ea typeface="Montserrat"/>
              <a:cs typeface="Montserrat"/>
              <a:sym typeface="Montserrat"/>
            </a:endParaRPr>
          </a:p>
          <a:p>
            <a:pPr marL="0" lvl="0" indent="0" algn="l" rtl="0">
              <a:lnSpc>
                <a:spcPct val="115000"/>
              </a:lnSpc>
              <a:spcBef>
                <a:spcPts val="1000"/>
              </a:spcBef>
              <a:spcAft>
                <a:spcPts val="1000"/>
              </a:spcAft>
              <a:buNone/>
            </a:pPr>
            <a:endParaRPr b="1" dirty="0">
              <a:solidFill>
                <a:srgbClr val="F2AB2F"/>
              </a:solidFill>
              <a:latin typeface="Montserrat"/>
              <a:ea typeface="Montserrat"/>
              <a:cs typeface="Montserrat"/>
              <a:sym typeface="Montserrat"/>
            </a:endParaRPr>
          </a:p>
        </p:txBody>
      </p:sp>
      <p:sp>
        <p:nvSpPr>
          <p:cNvPr id="77" name="Google Shape;77;p15"/>
          <p:cNvSpPr txBox="1"/>
          <p:nvPr/>
        </p:nvSpPr>
        <p:spPr>
          <a:xfrm>
            <a:off x="454375" y="130670"/>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r>
              <a:rPr lang="id">
                <a:solidFill>
                  <a:schemeClr val="lt1"/>
                </a:solidFill>
                <a:latin typeface="Montserrat ExtraBold"/>
                <a:ea typeface="Montserrat ExtraBold"/>
                <a:cs typeface="Montserrat ExtraBold"/>
                <a:sym typeface="Montserrat ExtraBold"/>
              </a:rPr>
              <a:t>Latar Belakang</a:t>
            </a:r>
            <a:endParaRPr sz="1400" b="0" i="0" u="none" strike="noStrike" cap="none">
              <a:solidFill>
                <a:schemeClr val="lt1"/>
              </a:solidFill>
              <a:latin typeface="Montserrat ExtraBold"/>
              <a:ea typeface="Montserrat ExtraBold"/>
              <a:cs typeface="Montserrat ExtraBold"/>
              <a:sym typeface="Montserrat ExtraBold"/>
            </a:endParaRPr>
          </a:p>
        </p:txBody>
      </p:sp>
      <p:pic>
        <p:nvPicPr>
          <p:cNvPr id="78" name="Google Shape;78;p15"/>
          <p:cNvPicPr preferRelativeResize="0"/>
          <p:nvPr/>
        </p:nvPicPr>
        <p:blipFill>
          <a:blip r:embed="rId5">
            <a:alphaModFix/>
          </a:blip>
          <a:stretch>
            <a:fillRect/>
          </a:stretch>
        </p:blipFill>
        <p:spPr>
          <a:xfrm>
            <a:off x="5450676" y="1098375"/>
            <a:ext cx="3685924" cy="28094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61A79"/>
        </a:solidFill>
        <a:effectLst/>
      </p:bgPr>
    </p:bg>
    <p:spTree>
      <p:nvGrpSpPr>
        <p:cNvPr id="1" name="Shape 82"/>
        <p:cNvGrpSpPr/>
        <p:nvPr/>
      </p:nvGrpSpPr>
      <p:grpSpPr>
        <a:xfrm>
          <a:off x="0" y="0"/>
          <a:ext cx="0" cy="0"/>
          <a:chOff x="0" y="0"/>
          <a:chExt cx="0" cy="0"/>
        </a:xfrm>
      </p:grpSpPr>
      <p:pic>
        <p:nvPicPr>
          <p:cNvPr id="83" name="Google Shape;83;p16"/>
          <p:cNvPicPr preferRelativeResize="0"/>
          <p:nvPr/>
        </p:nvPicPr>
        <p:blipFill rotWithShape="1">
          <a:blip r:embed="rId3">
            <a:alphaModFix/>
          </a:blip>
          <a:srcRect/>
          <a:stretch/>
        </p:blipFill>
        <p:spPr>
          <a:xfrm>
            <a:off x="6608175" y="152400"/>
            <a:ext cx="2535837" cy="4838700"/>
          </a:xfrm>
          <a:prstGeom prst="rect">
            <a:avLst/>
          </a:prstGeom>
          <a:noFill/>
          <a:ln>
            <a:noFill/>
          </a:ln>
        </p:spPr>
      </p:pic>
      <p:pic>
        <p:nvPicPr>
          <p:cNvPr id="84" name="Google Shape;84;p16"/>
          <p:cNvPicPr preferRelativeResize="0"/>
          <p:nvPr/>
        </p:nvPicPr>
        <p:blipFill rotWithShape="1">
          <a:blip r:embed="rId4">
            <a:alphaModFix/>
          </a:blip>
          <a:srcRect/>
          <a:stretch/>
        </p:blipFill>
        <p:spPr>
          <a:xfrm>
            <a:off x="7694225" y="285362"/>
            <a:ext cx="989199" cy="290775"/>
          </a:xfrm>
          <a:prstGeom prst="rect">
            <a:avLst/>
          </a:prstGeom>
          <a:noFill/>
          <a:ln>
            <a:noFill/>
          </a:ln>
        </p:spPr>
      </p:pic>
      <p:cxnSp>
        <p:nvCxnSpPr>
          <p:cNvPr id="85" name="Google Shape;85;p16"/>
          <p:cNvCxnSpPr/>
          <p:nvPr/>
        </p:nvCxnSpPr>
        <p:spPr>
          <a:xfrm rot="10800000">
            <a:off x="2881325" y="427100"/>
            <a:ext cx="4643100" cy="0"/>
          </a:xfrm>
          <a:prstGeom prst="straightConnector1">
            <a:avLst/>
          </a:prstGeom>
          <a:noFill/>
          <a:ln w="19050" cap="flat" cmpd="sng">
            <a:solidFill>
              <a:srgbClr val="FFFFFF"/>
            </a:solidFill>
            <a:prstDash val="solid"/>
            <a:round/>
            <a:headEnd type="none" w="sm" len="sm"/>
            <a:tailEnd type="none" w="sm" len="sm"/>
          </a:ln>
        </p:spPr>
      </p:cxnSp>
      <p:pic>
        <p:nvPicPr>
          <p:cNvPr id="86" name="Google Shape;86;p16"/>
          <p:cNvPicPr preferRelativeResize="0"/>
          <p:nvPr/>
        </p:nvPicPr>
        <p:blipFill rotWithShape="1">
          <a:blip r:embed="rId5">
            <a:alphaModFix/>
          </a:blip>
          <a:srcRect/>
          <a:stretch/>
        </p:blipFill>
        <p:spPr>
          <a:xfrm>
            <a:off x="4191400" y="708800"/>
            <a:ext cx="5011651" cy="4091900"/>
          </a:xfrm>
          <a:prstGeom prst="rect">
            <a:avLst/>
          </a:prstGeom>
          <a:noFill/>
          <a:ln>
            <a:noFill/>
          </a:ln>
        </p:spPr>
      </p:pic>
      <p:sp>
        <p:nvSpPr>
          <p:cNvPr id="87" name="Google Shape;87;p16"/>
          <p:cNvSpPr txBox="1"/>
          <p:nvPr/>
        </p:nvSpPr>
        <p:spPr>
          <a:xfrm>
            <a:off x="689675" y="518500"/>
            <a:ext cx="4761000" cy="4282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b="1" dirty="0">
              <a:solidFill>
                <a:schemeClr val="lt1"/>
              </a:solidFill>
              <a:latin typeface="Montserrat"/>
              <a:ea typeface="Montserrat"/>
              <a:cs typeface="Montserrat"/>
              <a:sym typeface="Montserrat"/>
            </a:endParaRPr>
          </a:p>
          <a:p>
            <a:pPr marL="457200" lvl="0" indent="-317500" algn="l" rtl="0">
              <a:lnSpc>
                <a:spcPct val="115000"/>
              </a:lnSpc>
              <a:spcBef>
                <a:spcPts val="1000"/>
              </a:spcBef>
              <a:spcAft>
                <a:spcPts val="0"/>
              </a:spcAft>
              <a:buClr>
                <a:srgbClr val="F2AB2F"/>
              </a:buClr>
              <a:buSzPts val="1400"/>
              <a:buFont typeface="Montserrat"/>
              <a:buAutoNum type="alphaLcPeriod"/>
            </a:pPr>
            <a:r>
              <a:rPr lang="id" b="1" dirty="0">
                <a:solidFill>
                  <a:srgbClr val="F2AB2F"/>
                </a:solidFill>
                <a:latin typeface="Montserrat"/>
                <a:ea typeface="Montserrat"/>
                <a:cs typeface="Montserrat"/>
                <a:sym typeface="Montserrat"/>
              </a:rPr>
              <a:t>Membersihkan data tweet dari file data.csv</a:t>
            </a:r>
            <a:endParaRPr b="1" dirty="0">
              <a:solidFill>
                <a:srgbClr val="F2AB2F"/>
              </a:solidFill>
              <a:latin typeface="Montserrat"/>
              <a:ea typeface="Montserrat"/>
              <a:cs typeface="Montserrat"/>
              <a:sym typeface="Montserrat"/>
            </a:endParaRPr>
          </a:p>
          <a:p>
            <a:pPr marL="457200" lvl="0" indent="-317500" algn="l" rtl="0">
              <a:lnSpc>
                <a:spcPct val="115000"/>
              </a:lnSpc>
              <a:spcBef>
                <a:spcPts val="0"/>
              </a:spcBef>
              <a:spcAft>
                <a:spcPts val="0"/>
              </a:spcAft>
              <a:buClr>
                <a:srgbClr val="F2AB2F"/>
              </a:buClr>
              <a:buSzPts val="1400"/>
              <a:buFont typeface="Montserrat"/>
              <a:buAutoNum type="alphaLcPeriod"/>
            </a:pPr>
            <a:r>
              <a:rPr lang="id" b="1" dirty="0">
                <a:solidFill>
                  <a:srgbClr val="F2AB2F"/>
                </a:solidFill>
                <a:latin typeface="Montserrat"/>
                <a:ea typeface="Montserrat"/>
                <a:cs typeface="Montserrat"/>
                <a:sym typeface="Montserrat"/>
              </a:rPr>
              <a:t>Cari 10 kata yang paling sering muncul dari Tweet yang terdapat di ‘data.csv’ dengan memvisualisasikannya</a:t>
            </a:r>
            <a:endParaRPr b="1" dirty="0">
              <a:solidFill>
                <a:srgbClr val="F2AB2F"/>
              </a:solidFill>
              <a:latin typeface="Montserrat"/>
              <a:ea typeface="Montserrat"/>
              <a:cs typeface="Montserrat"/>
              <a:sym typeface="Montserrat"/>
            </a:endParaRPr>
          </a:p>
          <a:p>
            <a:pPr marL="457200" lvl="0" indent="-317500" algn="l" rtl="0">
              <a:lnSpc>
                <a:spcPct val="115000"/>
              </a:lnSpc>
              <a:spcBef>
                <a:spcPts val="0"/>
              </a:spcBef>
              <a:spcAft>
                <a:spcPts val="0"/>
              </a:spcAft>
              <a:buClr>
                <a:srgbClr val="F2AB2F"/>
              </a:buClr>
              <a:buSzPts val="1400"/>
              <a:buFont typeface="Montserrat"/>
              <a:buAutoNum type="alphaLcPeriod"/>
            </a:pPr>
            <a:r>
              <a:rPr lang="id" b="1" dirty="0">
                <a:solidFill>
                  <a:srgbClr val="F2AB2F"/>
                </a:solidFill>
                <a:latin typeface="Montserrat"/>
                <a:ea typeface="Montserrat"/>
                <a:cs typeface="Montserrat"/>
                <a:sym typeface="Montserrat"/>
              </a:rPr>
              <a:t>Temukan berapa banyak kalimat dari bingkai data yang diklasifikasikan seagai tweet kasar</a:t>
            </a:r>
            <a:endParaRPr b="1" dirty="0">
              <a:solidFill>
                <a:srgbClr val="F2AB2F"/>
              </a:solidFill>
              <a:latin typeface="Montserrat"/>
              <a:ea typeface="Montserrat"/>
              <a:cs typeface="Montserrat"/>
              <a:sym typeface="Montserrat"/>
            </a:endParaRPr>
          </a:p>
          <a:p>
            <a:pPr marL="457200" lvl="0" indent="-317500" algn="l" rtl="0">
              <a:lnSpc>
                <a:spcPct val="115000"/>
              </a:lnSpc>
              <a:spcBef>
                <a:spcPts val="0"/>
              </a:spcBef>
              <a:spcAft>
                <a:spcPts val="0"/>
              </a:spcAft>
              <a:buClr>
                <a:srgbClr val="F2AB2F"/>
              </a:buClr>
              <a:buSzPts val="1400"/>
              <a:buFont typeface="Montserrat"/>
              <a:buAutoNum type="alphaLcPeriod"/>
            </a:pPr>
            <a:r>
              <a:rPr lang="id" b="1" dirty="0">
                <a:solidFill>
                  <a:srgbClr val="F2AB2F"/>
                </a:solidFill>
                <a:latin typeface="Montserrat"/>
                <a:ea typeface="Montserrat"/>
                <a:cs typeface="Montserrat"/>
                <a:sym typeface="Montserrat"/>
              </a:rPr>
              <a:t>Temukan mana yang lebih banyak jumlah karakter dan kata diantara kalimat tweet yang tergolong kasar dan tidak kasar </a:t>
            </a:r>
            <a:endParaRPr b="1" dirty="0">
              <a:solidFill>
                <a:srgbClr val="F2AB2F"/>
              </a:solidFill>
              <a:latin typeface="Montserrat"/>
              <a:ea typeface="Montserrat"/>
              <a:cs typeface="Montserrat"/>
              <a:sym typeface="Montserrat"/>
            </a:endParaRPr>
          </a:p>
          <a:p>
            <a:pPr marL="0" lvl="0" indent="0" algn="l" rtl="0">
              <a:lnSpc>
                <a:spcPct val="115000"/>
              </a:lnSpc>
              <a:spcBef>
                <a:spcPts val="1000"/>
              </a:spcBef>
              <a:spcAft>
                <a:spcPts val="1000"/>
              </a:spcAft>
              <a:buNone/>
            </a:pPr>
            <a:endParaRPr b="1" dirty="0">
              <a:solidFill>
                <a:srgbClr val="F2AB2F"/>
              </a:solidFill>
              <a:latin typeface="Montserrat"/>
              <a:ea typeface="Montserrat"/>
              <a:cs typeface="Montserrat"/>
              <a:sym typeface="Montserrat"/>
            </a:endParaRPr>
          </a:p>
        </p:txBody>
      </p:sp>
      <p:sp>
        <p:nvSpPr>
          <p:cNvPr id="88" name="Google Shape;88;p16"/>
          <p:cNvSpPr txBox="1"/>
          <p:nvPr/>
        </p:nvSpPr>
        <p:spPr>
          <a:xfrm>
            <a:off x="454375" y="130670"/>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r>
              <a:rPr lang="id">
                <a:solidFill>
                  <a:schemeClr val="lt1"/>
                </a:solidFill>
                <a:latin typeface="Montserrat ExtraBold"/>
                <a:ea typeface="Montserrat ExtraBold"/>
                <a:cs typeface="Montserrat ExtraBold"/>
                <a:sym typeface="Montserrat ExtraBold"/>
              </a:rPr>
              <a:t>Tujuan Penelitian</a:t>
            </a:r>
            <a:endParaRPr sz="1400" b="0" i="0" u="none" strike="noStrike" cap="none">
              <a:solidFill>
                <a:schemeClr val="lt1"/>
              </a:solidFill>
              <a:latin typeface="Montserrat ExtraBold"/>
              <a:ea typeface="Montserrat ExtraBold"/>
              <a:cs typeface="Montserrat ExtraBold"/>
              <a:sym typeface="Montserrat Extra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17"/>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94" name="Google Shape;94;p17"/>
          <p:cNvCxnSpPr/>
          <p:nvPr/>
        </p:nvCxnSpPr>
        <p:spPr>
          <a:xfrm flipH="1">
            <a:off x="2718430" y="503300"/>
            <a:ext cx="4810800" cy="4800"/>
          </a:xfrm>
          <a:prstGeom prst="straightConnector1">
            <a:avLst/>
          </a:prstGeom>
          <a:noFill/>
          <a:ln w="19050" cap="flat" cmpd="sng">
            <a:solidFill>
              <a:srgbClr val="761A79"/>
            </a:solidFill>
            <a:prstDash val="solid"/>
            <a:round/>
            <a:headEnd type="none" w="sm" len="sm"/>
            <a:tailEnd type="none" w="sm" len="sm"/>
          </a:ln>
        </p:spPr>
      </p:cxnSp>
      <p:sp>
        <p:nvSpPr>
          <p:cNvPr id="95" name="Google Shape;95;p17"/>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r>
              <a:rPr lang="id">
                <a:solidFill>
                  <a:srgbClr val="761A79"/>
                </a:solidFill>
                <a:latin typeface="Montserrat ExtraBold"/>
                <a:ea typeface="Montserrat ExtraBold"/>
                <a:cs typeface="Montserrat ExtraBold"/>
                <a:sym typeface="Montserrat ExtraBold"/>
              </a:rPr>
              <a:t>Data yang digunakan</a:t>
            </a:r>
            <a:endParaRPr sz="1400" b="0" i="0" u="none" strike="noStrike" cap="none">
              <a:solidFill>
                <a:srgbClr val="761A79"/>
              </a:solidFill>
              <a:latin typeface="Montserrat ExtraBold"/>
              <a:ea typeface="Montserrat ExtraBold"/>
              <a:cs typeface="Montserrat ExtraBold"/>
              <a:sym typeface="Montserrat ExtraBold"/>
            </a:endParaRPr>
          </a:p>
        </p:txBody>
      </p:sp>
      <p:pic>
        <p:nvPicPr>
          <p:cNvPr id="96" name="Google Shape;96;p17"/>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97" name="Google Shape;97;p17"/>
          <p:cNvSpPr txBox="1"/>
          <p:nvPr/>
        </p:nvSpPr>
        <p:spPr>
          <a:xfrm>
            <a:off x="454375" y="717100"/>
            <a:ext cx="5257200" cy="4083600"/>
          </a:xfrm>
          <a:prstGeom prst="rect">
            <a:avLst/>
          </a:prstGeom>
          <a:noFill/>
          <a:ln>
            <a:noFill/>
          </a:ln>
        </p:spPr>
        <p:txBody>
          <a:bodyPr spcFirstLastPara="1" wrap="square" lIns="91425" tIns="91425" rIns="91425" bIns="91425" anchor="ctr" anchorCtr="0">
            <a:noAutofit/>
          </a:bodyPr>
          <a:lstStyle/>
          <a:p>
            <a:pPr marL="457200" lvl="0" indent="-298450" algn="just" rtl="0">
              <a:lnSpc>
                <a:spcPct val="115000"/>
              </a:lnSpc>
              <a:spcBef>
                <a:spcPts val="0"/>
              </a:spcBef>
              <a:spcAft>
                <a:spcPts val="0"/>
              </a:spcAft>
              <a:buClr>
                <a:srgbClr val="202124"/>
              </a:buClr>
              <a:buSzPts val="1100"/>
              <a:buFont typeface="Montserrat"/>
              <a:buAutoNum type="arabicPeriod"/>
            </a:pPr>
            <a:r>
              <a:rPr lang="id" sz="1100" dirty="0">
                <a:solidFill>
                  <a:srgbClr val="202124"/>
                </a:solidFill>
                <a:latin typeface="Montserrat"/>
                <a:ea typeface="Montserrat"/>
                <a:cs typeface="Montserrat"/>
                <a:sym typeface="Montserrat"/>
              </a:rPr>
              <a:t>Data csv yang berisi tweet memiliki kolom dengan berbagai kategori tweet, yaitu ujaran kebencian (HS), kasar (abusive), dan grup ujaran kebencian lainnya. Saya akan membersihkan kolom tweet dari data ini.</a:t>
            </a:r>
            <a:endParaRPr sz="1100" dirty="0">
              <a:solidFill>
                <a:srgbClr val="202124"/>
              </a:solidFill>
              <a:latin typeface="Montserrat"/>
              <a:ea typeface="Montserrat"/>
              <a:cs typeface="Montserrat"/>
              <a:sym typeface="Montserrat"/>
            </a:endParaRPr>
          </a:p>
          <a:p>
            <a:pPr marL="457200" lvl="0" indent="-298450" algn="just" rtl="0">
              <a:lnSpc>
                <a:spcPct val="115000"/>
              </a:lnSpc>
              <a:spcBef>
                <a:spcPts val="0"/>
              </a:spcBef>
              <a:spcAft>
                <a:spcPts val="0"/>
              </a:spcAft>
              <a:buClr>
                <a:srgbClr val="202124"/>
              </a:buClr>
              <a:buSzPts val="1100"/>
              <a:buFont typeface="Montserrat"/>
              <a:buAutoNum type="arabicPeriod"/>
            </a:pPr>
            <a:r>
              <a:rPr lang="id" sz="1100" dirty="0">
                <a:solidFill>
                  <a:srgbClr val="202124"/>
                </a:solidFill>
                <a:latin typeface="Montserrat"/>
                <a:ea typeface="Montserrat"/>
                <a:cs typeface="Montserrat"/>
                <a:sym typeface="Montserrat"/>
              </a:rPr>
              <a:t>Data Abusive.csv ini berisi kolom yang memiliki kata-kata yang diklasifikasikan sebagai ‘kasar’. Data ini akan menjadi kamus untuk saya mengkategorikan sebuah kalimat dari sebuah tweet, apakah ada kategori ‘Abusive’ atau ‘Non Abusive’?</a:t>
            </a:r>
            <a:endParaRPr sz="1100" dirty="0">
              <a:solidFill>
                <a:srgbClr val="202124"/>
              </a:solidFill>
              <a:latin typeface="Montserrat"/>
              <a:ea typeface="Montserrat"/>
              <a:cs typeface="Montserrat"/>
              <a:sym typeface="Montserrat"/>
            </a:endParaRPr>
          </a:p>
          <a:p>
            <a:pPr marL="457200" lvl="0" indent="-298450" algn="just" rtl="0">
              <a:lnSpc>
                <a:spcPct val="115000"/>
              </a:lnSpc>
              <a:spcBef>
                <a:spcPts val="0"/>
              </a:spcBef>
              <a:spcAft>
                <a:spcPts val="0"/>
              </a:spcAft>
              <a:buClr>
                <a:srgbClr val="202124"/>
              </a:buClr>
              <a:buSzPts val="1100"/>
              <a:buFont typeface="Montserrat"/>
              <a:buAutoNum type="arabicPeriod"/>
            </a:pPr>
            <a:r>
              <a:rPr lang="id" sz="1100" dirty="0">
                <a:solidFill>
                  <a:srgbClr val="202124"/>
                </a:solidFill>
                <a:latin typeface="Montserrat"/>
                <a:ea typeface="Montserrat"/>
                <a:cs typeface="Montserrat"/>
                <a:sym typeface="Montserrat"/>
              </a:rPr>
              <a:t>Kamus alay baru csv berisi 2 Kolom. Kolom pertama berisi kata/kalimat ‘alay’, sedangkan kolom kedua berisi kata/kalimat ‘alay’ dari kolom pertama yang telah diubah menjadi kata biasa. Data ini akan menjadi kamus untuk saya mengganti kata file ‘data.csv’ yang tergolong kata ‘alay’ menjadi kata biasa.</a:t>
            </a:r>
            <a:endParaRPr sz="1100" dirty="0">
              <a:solidFill>
                <a:srgbClr val="202124"/>
              </a:solidFill>
              <a:latin typeface="Montserrat"/>
              <a:ea typeface="Montserrat"/>
              <a:cs typeface="Montserrat"/>
              <a:sym typeface="Montserrat"/>
            </a:endParaRPr>
          </a:p>
          <a:p>
            <a:pPr marL="0" lvl="0" indent="0" algn="l" rtl="0">
              <a:lnSpc>
                <a:spcPct val="115000"/>
              </a:lnSpc>
              <a:spcBef>
                <a:spcPts val="1000"/>
              </a:spcBef>
              <a:spcAft>
                <a:spcPts val="1000"/>
              </a:spcAft>
              <a:buNone/>
            </a:pPr>
            <a:endParaRPr sz="1100" dirty="0">
              <a:latin typeface="Montserrat"/>
              <a:ea typeface="Montserrat"/>
              <a:cs typeface="Montserrat"/>
              <a:sym typeface="Montserrat"/>
            </a:endParaRPr>
          </a:p>
        </p:txBody>
      </p:sp>
      <p:pic>
        <p:nvPicPr>
          <p:cNvPr id="98" name="Google Shape;98;p17"/>
          <p:cNvPicPr preferRelativeResize="0"/>
          <p:nvPr/>
        </p:nvPicPr>
        <p:blipFill>
          <a:blip r:embed="rId5">
            <a:alphaModFix/>
          </a:blip>
          <a:stretch>
            <a:fillRect/>
          </a:stretch>
        </p:blipFill>
        <p:spPr>
          <a:xfrm>
            <a:off x="5711575" y="1544234"/>
            <a:ext cx="3432428" cy="261621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pic>
        <p:nvPicPr>
          <p:cNvPr id="103" name="Google Shape;103;p18"/>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104" name="Google Shape;104;p18"/>
          <p:cNvCxnSpPr/>
          <p:nvPr/>
        </p:nvCxnSpPr>
        <p:spPr>
          <a:xfrm flipH="1">
            <a:off x="2718430" y="503300"/>
            <a:ext cx="4810800" cy="4800"/>
          </a:xfrm>
          <a:prstGeom prst="straightConnector1">
            <a:avLst/>
          </a:prstGeom>
          <a:noFill/>
          <a:ln w="19050" cap="flat" cmpd="sng">
            <a:solidFill>
              <a:srgbClr val="761A79"/>
            </a:solidFill>
            <a:prstDash val="solid"/>
            <a:round/>
            <a:headEnd type="none" w="sm" len="sm"/>
            <a:tailEnd type="none" w="sm" len="sm"/>
          </a:ln>
        </p:spPr>
      </p:cxnSp>
      <p:sp>
        <p:nvSpPr>
          <p:cNvPr id="105" name="Google Shape;105;p18"/>
          <p:cNvSpPr txBox="1"/>
          <p:nvPr/>
        </p:nvSpPr>
        <p:spPr>
          <a:xfrm>
            <a:off x="454375" y="193141"/>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r>
              <a:rPr lang="id">
                <a:solidFill>
                  <a:srgbClr val="761A79"/>
                </a:solidFill>
                <a:latin typeface="Montserrat ExtraBold"/>
                <a:ea typeface="Montserrat ExtraBold"/>
                <a:cs typeface="Montserrat ExtraBold"/>
                <a:sym typeface="Montserrat ExtraBold"/>
              </a:rPr>
              <a:t>Analisis Data </a:t>
            </a:r>
            <a:endParaRPr sz="1400" b="0" i="0" u="none" strike="noStrike" cap="none">
              <a:solidFill>
                <a:srgbClr val="761A79"/>
              </a:solidFill>
              <a:latin typeface="Montserrat ExtraBold"/>
              <a:ea typeface="Montserrat ExtraBold"/>
              <a:cs typeface="Montserrat ExtraBold"/>
              <a:sym typeface="Montserrat ExtraBold"/>
            </a:endParaRPr>
          </a:p>
        </p:txBody>
      </p:sp>
      <p:pic>
        <p:nvPicPr>
          <p:cNvPr id="106" name="Google Shape;106;p18"/>
          <p:cNvPicPr preferRelativeResize="0"/>
          <p:nvPr/>
        </p:nvPicPr>
        <p:blipFill>
          <a:blip r:embed="rId4">
            <a:alphaModFix/>
          </a:blip>
          <a:stretch>
            <a:fillRect/>
          </a:stretch>
        </p:blipFill>
        <p:spPr>
          <a:xfrm>
            <a:off x="7033175" y="12349"/>
            <a:ext cx="2121175" cy="5143500"/>
          </a:xfrm>
          <a:prstGeom prst="rect">
            <a:avLst/>
          </a:prstGeom>
          <a:noFill/>
          <a:ln>
            <a:noFill/>
          </a:ln>
        </p:spPr>
      </p:pic>
      <p:sp>
        <p:nvSpPr>
          <p:cNvPr id="107" name="Google Shape;107;p18"/>
          <p:cNvSpPr txBox="1"/>
          <p:nvPr/>
        </p:nvSpPr>
        <p:spPr>
          <a:xfrm>
            <a:off x="4572010" y="2093025"/>
            <a:ext cx="1824900" cy="1098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000"/>
              </a:spcAft>
              <a:buNone/>
            </a:pPr>
            <a:r>
              <a:rPr lang="id" sz="1100">
                <a:latin typeface="Montserrat"/>
                <a:ea typeface="Montserrat"/>
                <a:cs typeface="Montserrat"/>
                <a:sym typeface="Montserrat"/>
              </a:rPr>
              <a:t>Visualisasi Data menggunakan Pandas, Matplotlib, dan Word Cloud.</a:t>
            </a:r>
            <a:endParaRPr sz="1100">
              <a:latin typeface="Montserrat"/>
              <a:ea typeface="Montserrat"/>
              <a:cs typeface="Montserrat"/>
              <a:sym typeface="Montserrat"/>
            </a:endParaRPr>
          </a:p>
        </p:txBody>
      </p:sp>
      <p:pic>
        <p:nvPicPr>
          <p:cNvPr id="108" name="Google Shape;108;p18"/>
          <p:cNvPicPr preferRelativeResize="0"/>
          <p:nvPr/>
        </p:nvPicPr>
        <p:blipFill>
          <a:blip r:embed="rId5">
            <a:alphaModFix/>
          </a:blip>
          <a:stretch>
            <a:fillRect/>
          </a:stretch>
        </p:blipFill>
        <p:spPr>
          <a:xfrm>
            <a:off x="5595803" y="966562"/>
            <a:ext cx="4244352" cy="3235075"/>
          </a:xfrm>
          <a:prstGeom prst="rect">
            <a:avLst/>
          </a:prstGeom>
          <a:noFill/>
          <a:ln>
            <a:noFill/>
          </a:ln>
        </p:spPr>
      </p:pic>
      <p:sp>
        <p:nvSpPr>
          <p:cNvPr id="109" name="Google Shape;109;p18"/>
          <p:cNvSpPr txBox="1"/>
          <p:nvPr/>
        </p:nvSpPr>
        <p:spPr>
          <a:xfrm>
            <a:off x="111336" y="2093025"/>
            <a:ext cx="1824900" cy="1098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000"/>
              </a:spcAft>
              <a:buNone/>
            </a:pPr>
            <a:r>
              <a:rPr lang="id" sz="1100" dirty="0">
                <a:latin typeface="Montserrat"/>
                <a:ea typeface="Montserrat"/>
                <a:cs typeface="Montserrat"/>
                <a:sym typeface="Montserrat"/>
              </a:rPr>
              <a:t>Data Preprocessing (Data Cleaning) </a:t>
            </a:r>
            <a:r>
              <a:rPr lang="en-US" sz="1100" dirty="0" err="1">
                <a:latin typeface="Montserrat"/>
                <a:ea typeface="Montserrat"/>
                <a:cs typeface="Montserrat"/>
                <a:sym typeface="Montserrat"/>
              </a:rPr>
              <a:t>menggunakan</a:t>
            </a:r>
            <a:r>
              <a:rPr lang="id" sz="1100" dirty="0">
                <a:latin typeface="Montserrat"/>
                <a:ea typeface="Montserrat"/>
                <a:cs typeface="Montserrat"/>
                <a:sym typeface="Montserrat"/>
              </a:rPr>
              <a:t> Pandas, RegEx, </a:t>
            </a:r>
            <a:r>
              <a:rPr lang="en-US" sz="1100" dirty="0">
                <a:latin typeface="Montserrat"/>
                <a:ea typeface="Montserrat"/>
                <a:cs typeface="Montserrat"/>
                <a:sym typeface="Montserrat"/>
              </a:rPr>
              <a:t>dan</a:t>
            </a:r>
            <a:r>
              <a:rPr lang="id" sz="1100" dirty="0">
                <a:latin typeface="Montserrat"/>
                <a:ea typeface="Montserrat"/>
                <a:cs typeface="Montserrat"/>
                <a:sym typeface="Montserrat"/>
              </a:rPr>
              <a:t> NLTK.</a:t>
            </a:r>
            <a:endParaRPr sz="1100" dirty="0">
              <a:latin typeface="Montserrat"/>
              <a:ea typeface="Montserrat"/>
              <a:cs typeface="Montserrat"/>
              <a:sym typeface="Montserrat"/>
            </a:endParaRPr>
          </a:p>
        </p:txBody>
      </p:sp>
      <p:sp>
        <p:nvSpPr>
          <p:cNvPr id="110" name="Google Shape;110;p18"/>
          <p:cNvSpPr txBox="1"/>
          <p:nvPr/>
        </p:nvSpPr>
        <p:spPr>
          <a:xfrm>
            <a:off x="2335825" y="2093025"/>
            <a:ext cx="1824900" cy="1098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000"/>
              </a:spcAft>
              <a:buNone/>
            </a:pPr>
            <a:r>
              <a:rPr lang="id" sz="1100">
                <a:latin typeface="Montserrat"/>
                <a:ea typeface="Montserrat"/>
                <a:cs typeface="Montserrat"/>
                <a:sym typeface="Montserrat"/>
              </a:rPr>
              <a:t>Analisis Data menggunakan statisik deskriptif (Univariant dan Bavariant)</a:t>
            </a:r>
            <a:endParaRPr sz="1100">
              <a:latin typeface="Montserrat"/>
              <a:ea typeface="Montserrat"/>
              <a:cs typeface="Montserrat"/>
              <a:sym typeface="Montserrat"/>
            </a:endParaRPr>
          </a:p>
        </p:txBody>
      </p:sp>
      <p:cxnSp>
        <p:nvCxnSpPr>
          <p:cNvPr id="111" name="Google Shape;111;p18"/>
          <p:cNvCxnSpPr>
            <a:stCxn id="109" idx="3"/>
            <a:endCxn id="110" idx="1"/>
          </p:cNvCxnSpPr>
          <p:nvPr/>
        </p:nvCxnSpPr>
        <p:spPr>
          <a:xfrm>
            <a:off x="1936236" y="2642175"/>
            <a:ext cx="399600" cy="0"/>
          </a:xfrm>
          <a:prstGeom prst="straightConnector1">
            <a:avLst/>
          </a:prstGeom>
          <a:noFill/>
          <a:ln w="9525" cap="flat" cmpd="sng">
            <a:solidFill>
              <a:schemeClr val="dk2"/>
            </a:solidFill>
            <a:prstDash val="solid"/>
            <a:round/>
            <a:headEnd type="none" w="med" len="med"/>
            <a:tailEnd type="triangle" w="med" len="med"/>
          </a:ln>
        </p:spPr>
      </p:cxnSp>
      <p:cxnSp>
        <p:nvCxnSpPr>
          <p:cNvPr id="112" name="Google Shape;112;p18"/>
          <p:cNvCxnSpPr>
            <a:stCxn id="110" idx="3"/>
            <a:endCxn id="107" idx="1"/>
          </p:cNvCxnSpPr>
          <p:nvPr/>
        </p:nvCxnSpPr>
        <p:spPr>
          <a:xfrm>
            <a:off x="4160725" y="2642175"/>
            <a:ext cx="4113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61A79"/>
        </a:solidFill>
        <a:effectLst/>
      </p:bgPr>
    </p:bg>
    <p:spTree>
      <p:nvGrpSpPr>
        <p:cNvPr id="1" name="Shape 116"/>
        <p:cNvGrpSpPr/>
        <p:nvPr/>
      </p:nvGrpSpPr>
      <p:grpSpPr>
        <a:xfrm>
          <a:off x="0" y="0"/>
          <a:ext cx="0" cy="0"/>
          <a:chOff x="0" y="0"/>
          <a:chExt cx="0" cy="0"/>
        </a:xfrm>
      </p:grpSpPr>
      <p:pic>
        <p:nvPicPr>
          <p:cNvPr id="117" name="Google Shape;117;p19"/>
          <p:cNvPicPr preferRelativeResize="0"/>
          <p:nvPr/>
        </p:nvPicPr>
        <p:blipFill rotWithShape="1">
          <a:blip r:embed="rId3">
            <a:alphaModFix/>
          </a:blip>
          <a:srcRect/>
          <a:stretch/>
        </p:blipFill>
        <p:spPr>
          <a:xfrm>
            <a:off x="6608175" y="152400"/>
            <a:ext cx="2535837" cy="4838700"/>
          </a:xfrm>
          <a:prstGeom prst="rect">
            <a:avLst/>
          </a:prstGeom>
          <a:noFill/>
          <a:ln>
            <a:noFill/>
          </a:ln>
        </p:spPr>
      </p:pic>
      <p:pic>
        <p:nvPicPr>
          <p:cNvPr id="118" name="Google Shape;118;p19"/>
          <p:cNvPicPr preferRelativeResize="0"/>
          <p:nvPr/>
        </p:nvPicPr>
        <p:blipFill rotWithShape="1">
          <a:blip r:embed="rId4">
            <a:alphaModFix/>
          </a:blip>
          <a:srcRect/>
          <a:stretch/>
        </p:blipFill>
        <p:spPr>
          <a:xfrm>
            <a:off x="7694225" y="285362"/>
            <a:ext cx="989199" cy="290775"/>
          </a:xfrm>
          <a:prstGeom prst="rect">
            <a:avLst/>
          </a:prstGeom>
          <a:noFill/>
          <a:ln>
            <a:noFill/>
          </a:ln>
        </p:spPr>
      </p:pic>
      <p:cxnSp>
        <p:nvCxnSpPr>
          <p:cNvPr id="119" name="Google Shape;119;p19"/>
          <p:cNvCxnSpPr/>
          <p:nvPr/>
        </p:nvCxnSpPr>
        <p:spPr>
          <a:xfrm rot="10800000">
            <a:off x="2881325" y="427100"/>
            <a:ext cx="4643100" cy="0"/>
          </a:xfrm>
          <a:prstGeom prst="straightConnector1">
            <a:avLst/>
          </a:prstGeom>
          <a:noFill/>
          <a:ln w="19050" cap="flat" cmpd="sng">
            <a:solidFill>
              <a:srgbClr val="FFFFFF"/>
            </a:solidFill>
            <a:prstDash val="solid"/>
            <a:round/>
            <a:headEnd type="none" w="sm" len="sm"/>
            <a:tailEnd type="none" w="sm" len="sm"/>
          </a:ln>
        </p:spPr>
      </p:cxnSp>
      <p:sp>
        <p:nvSpPr>
          <p:cNvPr id="120" name="Google Shape;120;p19"/>
          <p:cNvSpPr txBox="1"/>
          <p:nvPr/>
        </p:nvSpPr>
        <p:spPr>
          <a:xfrm>
            <a:off x="454375" y="130670"/>
            <a:ext cx="2499000" cy="5727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ontserrat ExtraBold"/>
              <a:ea typeface="Montserrat ExtraBold"/>
              <a:cs typeface="Montserrat ExtraBold"/>
              <a:sym typeface="Montserrat ExtraBold"/>
            </a:endParaRPr>
          </a:p>
        </p:txBody>
      </p:sp>
      <p:sp>
        <p:nvSpPr>
          <p:cNvPr id="121" name="Google Shape;121;p19"/>
          <p:cNvSpPr txBox="1"/>
          <p:nvPr/>
        </p:nvSpPr>
        <p:spPr>
          <a:xfrm>
            <a:off x="1592250" y="2067150"/>
            <a:ext cx="5959500" cy="1009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rgbClr val="000000"/>
              </a:buClr>
              <a:buSzPts val="1400"/>
              <a:buFont typeface="Arial"/>
              <a:buNone/>
            </a:pPr>
            <a:r>
              <a:rPr lang="id" sz="3100" b="1">
                <a:solidFill>
                  <a:srgbClr val="FFFFFF"/>
                </a:solidFill>
                <a:latin typeface="Montserrat"/>
                <a:ea typeface="Montserrat"/>
                <a:cs typeface="Montserrat"/>
                <a:sym typeface="Montserrat"/>
              </a:rPr>
              <a:t>Import data dan menampilkan info dari Dataframe</a:t>
            </a:r>
            <a:endParaRPr sz="2100" b="0" i="0" u="none" strike="noStrike" cap="none">
              <a:solidFill>
                <a:srgbClr val="FFFFFF"/>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0"/>
          <p:cNvPicPr preferRelativeResize="0"/>
          <p:nvPr/>
        </p:nvPicPr>
        <p:blipFill rotWithShape="1">
          <a:blip r:embed="rId3">
            <a:alphaModFix/>
          </a:blip>
          <a:srcRect/>
          <a:stretch/>
        </p:blipFill>
        <p:spPr>
          <a:xfrm>
            <a:off x="7419625" y="364638"/>
            <a:ext cx="989200" cy="262225"/>
          </a:xfrm>
          <a:prstGeom prst="rect">
            <a:avLst/>
          </a:prstGeom>
          <a:noFill/>
          <a:ln>
            <a:noFill/>
          </a:ln>
        </p:spPr>
      </p:pic>
      <p:cxnSp>
        <p:nvCxnSpPr>
          <p:cNvPr id="127" name="Google Shape;127;p20"/>
          <p:cNvCxnSpPr>
            <a:endCxn id="128" idx="3"/>
          </p:cNvCxnSpPr>
          <p:nvPr/>
        </p:nvCxnSpPr>
        <p:spPr>
          <a:xfrm rot="10800000">
            <a:off x="2953375" y="479491"/>
            <a:ext cx="4309500" cy="900"/>
          </a:xfrm>
          <a:prstGeom prst="straightConnector1">
            <a:avLst/>
          </a:prstGeom>
          <a:noFill/>
          <a:ln w="19050" cap="flat" cmpd="sng">
            <a:solidFill>
              <a:srgbClr val="761A79"/>
            </a:solidFill>
            <a:prstDash val="solid"/>
            <a:round/>
            <a:headEnd type="none" w="sm" len="sm"/>
            <a:tailEnd type="none" w="sm" len="sm"/>
          </a:ln>
        </p:spPr>
      </p:cxnSp>
      <p:sp>
        <p:nvSpPr>
          <p:cNvPr id="128" name="Google Shape;128;p20"/>
          <p:cNvSpPr txBox="1"/>
          <p:nvPr/>
        </p:nvSpPr>
        <p:spPr>
          <a:xfrm>
            <a:off x="454375" y="193141"/>
            <a:ext cx="2499000" cy="572700"/>
          </a:xfrm>
          <a:prstGeom prst="rect">
            <a:avLst/>
          </a:prstGeom>
          <a:noFill/>
          <a:ln>
            <a:noFill/>
          </a:ln>
        </p:spPr>
        <p:txBody>
          <a:bodyPr spcFirstLastPara="1" wrap="square" lIns="91425" tIns="91425" rIns="91425" bIns="91425" anchor="ctr" anchorCtr="0">
            <a:normAutofit fontScale="85000" lnSpcReduction="10000"/>
          </a:bodyPr>
          <a:lstStyle/>
          <a:p>
            <a:pPr marL="0" marR="0" lvl="0" indent="0" algn="l" rtl="0">
              <a:lnSpc>
                <a:spcPct val="100000"/>
              </a:lnSpc>
              <a:spcBef>
                <a:spcPts val="0"/>
              </a:spcBef>
              <a:spcAft>
                <a:spcPts val="0"/>
              </a:spcAft>
              <a:buClr>
                <a:schemeClr val="dk1"/>
              </a:buClr>
              <a:buSzPct val="78571"/>
              <a:buFont typeface="Arial"/>
              <a:buNone/>
            </a:pPr>
            <a:r>
              <a:rPr lang="id">
                <a:solidFill>
                  <a:srgbClr val="761A79"/>
                </a:solidFill>
                <a:latin typeface="Montserrat ExtraBold"/>
                <a:ea typeface="Montserrat ExtraBold"/>
                <a:cs typeface="Montserrat ExtraBold"/>
                <a:sym typeface="Montserrat ExtraBold"/>
              </a:rPr>
              <a:t>Import data dan menampilkan info dari Dataframe</a:t>
            </a:r>
            <a:endParaRPr>
              <a:solidFill>
                <a:srgbClr val="761A79"/>
              </a:solidFill>
              <a:latin typeface="Montserrat ExtraBold"/>
              <a:ea typeface="Montserrat ExtraBold"/>
              <a:cs typeface="Montserrat ExtraBold"/>
              <a:sym typeface="Montserrat ExtraBold"/>
            </a:endParaRPr>
          </a:p>
        </p:txBody>
      </p:sp>
      <p:pic>
        <p:nvPicPr>
          <p:cNvPr id="129" name="Google Shape;129;p20"/>
          <p:cNvPicPr preferRelativeResize="0"/>
          <p:nvPr/>
        </p:nvPicPr>
        <p:blipFill>
          <a:blip r:embed="rId4">
            <a:alphaModFix/>
          </a:blip>
          <a:stretch>
            <a:fillRect/>
          </a:stretch>
        </p:blipFill>
        <p:spPr>
          <a:xfrm>
            <a:off x="7033175" y="12349"/>
            <a:ext cx="2121175" cy="5143500"/>
          </a:xfrm>
          <a:prstGeom prst="rect">
            <a:avLst/>
          </a:prstGeom>
          <a:noFill/>
          <a:ln>
            <a:noFill/>
          </a:ln>
        </p:spPr>
      </p:pic>
      <p:pic>
        <p:nvPicPr>
          <p:cNvPr id="130" name="Google Shape;130;p20"/>
          <p:cNvPicPr preferRelativeResize="0"/>
          <p:nvPr/>
        </p:nvPicPr>
        <p:blipFill>
          <a:blip r:embed="rId5">
            <a:alphaModFix/>
          </a:blip>
          <a:stretch>
            <a:fillRect/>
          </a:stretch>
        </p:blipFill>
        <p:spPr>
          <a:xfrm>
            <a:off x="228600" y="918250"/>
            <a:ext cx="2724925" cy="1266475"/>
          </a:xfrm>
          <a:prstGeom prst="rect">
            <a:avLst/>
          </a:prstGeom>
          <a:noFill/>
          <a:ln>
            <a:noFill/>
          </a:ln>
        </p:spPr>
      </p:pic>
      <p:pic>
        <p:nvPicPr>
          <p:cNvPr id="131" name="Google Shape;131;p20"/>
          <p:cNvPicPr preferRelativeResize="0"/>
          <p:nvPr/>
        </p:nvPicPr>
        <p:blipFill>
          <a:blip r:embed="rId6">
            <a:alphaModFix/>
          </a:blip>
          <a:stretch>
            <a:fillRect/>
          </a:stretch>
        </p:blipFill>
        <p:spPr>
          <a:xfrm>
            <a:off x="2982100" y="932975"/>
            <a:ext cx="4429900" cy="1030375"/>
          </a:xfrm>
          <a:prstGeom prst="rect">
            <a:avLst/>
          </a:prstGeom>
          <a:noFill/>
          <a:ln>
            <a:noFill/>
          </a:ln>
        </p:spPr>
      </p:pic>
      <p:pic>
        <p:nvPicPr>
          <p:cNvPr id="132" name="Google Shape;132;p20"/>
          <p:cNvPicPr preferRelativeResize="0"/>
          <p:nvPr/>
        </p:nvPicPr>
        <p:blipFill>
          <a:blip r:embed="rId7">
            <a:alphaModFix/>
          </a:blip>
          <a:stretch>
            <a:fillRect/>
          </a:stretch>
        </p:blipFill>
        <p:spPr>
          <a:xfrm>
            <a:off x="228600" y="2268150"/>
            <a:ext cx="7121580" cy="27185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1369</Words>
  <Application>Microsoft Macintosh PowerPoint</Application>
  <PresentationFormat>On-screen Show (16:9)</PresentationFormat>
  <Paragraphs>136</Paragraphs>
  <Slides>36</Slides>
  <Notes>36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Montserrat SemiBold</vt:lpstr>
      <vt:lpstr>Arial</vt:lpstr>
      <vt:lpstr>Montserrat</vt:lpstr>
      <vt:lpstr>Montserrat ExtraBold</vt:lpstr>
      <vt:lpstr>Simple Light</vt:lpstr>
      <vt:lpstr>EXPLORASI TWEET NETIZEN DI INDONESIA DENGAN DATA SCIENCE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EXPLORASI TWEET NETIZEN DI INDONESIA DENGAN DATA SCIENCE</dc:title>
  <cp:lastModifiedBy>ditsupd1</cp:lastModifiedBy>
  <cp:revision>4</cp:revision>
  <dcterms:modified xsi:type="dcterms:W3CDTF">2023-07-31T04:58:37Z</dcterms:modified>
</cp:coreProperties>
</file>